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9"/>
  </p:notesMasterIdLst>
  <p:sldIdLst>
    <p:sldId id="256" r:id="rId2"/>
    <p:sldId id="258" r:id="rId3"/>
    <p:sldId id="259" r:id="rId4"/>
    <p:sldId id="278" r:id="rId5"/>
    <p:sldId id="260" r:id="rId6"/>
    <p:sldId id="263" r:id="rId7"/>
    <p:sldId id="257" r:id="rId8"/>
    <p:sldId id="261" r:id="rId9"/>
    <p:sldId id="262" r:id="rId10"/>
    <p:sldId id="265" r:id="rId11"/>
    <p:sldId id="266" r:id="rId12"/>
    <p:sldId id="281" r:id="rId13"/>
    <p:sldId id="279" r:id="rId14"/>
    <p:sldId id="280" r:id="rId15"/>
    <p:sldId id="282" r:id="rId16"/>
    <p:sldId id="284" r:id="rId17"/>
    <p:sldId id="267" r:id="rId18"/>
    <p:sldId id="270" r:id="rId19"/>
    <p:sldId id="271" r:id="rId20"/>
    <p:sldId id="264" r:id="rId21"/>
    <p:sldId id="272" r:id="rId22"/>
    <p:sldId id="274" r:id="rId23"/>
    <p:sldId id="277" r:id="rId24"/>
    <p:sldId id="273" r:id="rId25"/>
    <p:sldId id="276" r:id="rId26"/>
    <p:sldId id="285"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14" autoAdjust="0"/>
    <p:restoredTop sz="84615"/>
  </p:normalViewPr>
  <p:slideViewPr>
    <p:cSldViewPr snapToGrid="0">
      <p:cViewPr varScale="1">
        <p:scale>
          <a:sx n="62" d="100"/>
          <a:sy n="62" d="100"/>
        </p:scale>
        <p:origin x="13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C7BFB-FC5B-4DF1-AB87-CF96610317ED}"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B249585B-9FBD-45AB-874D-72BA43CA6256}">
      <dgm:prSet phldrT="[Text]"/>
      <dgm:spPr/>
      <dgm:t>
        <a:bodyPr/>
        <a:lstStyle/>
        <a:p>
          <a:r>
            <a:rPr lang="en-US" dirty="0"/>
            <a:t>School Improvement Plan (SIP) </a:t>
          </a:r>
        </a:p>
      </dgm:t>
    </dgm:pt>
    <dgm:pt modelId="{E02A4B2E-BC8D-4E45-9804-951D1A0C2EAB}" type="parTrans" cxnId="{5EF4DAB5-6449-485C-A33D-697893997D7F}">
      <dgm:prSet/>
      <dgm:spPr/>
      <dgm:t>
        <a:bodyPr/>
        <a:lstStyle/>
        <a:p>
          <a:endParaRPr lang="en-US"/>
        </a:p>
      </dgm:t>
    </dgm:pt>
    <dgm:pt modelId="{85D8AC7F-AB45-438E-A4E7-82BF0CD932F9}" type="sibTrans" cxnId="{5EF4DAB5-6449-485C-A33D-697893997D7F}">
      <dgm:prSet/>
      <dgm:spPr/>
      <dgm:t>
        <a:bodyPr/>
        <a:lstStyle/>
        <a:p>
          <a:endParaRPr lang="en-US"/>
        </a:p>
      </dgm:t>
    </dgm:pt>
    <dgm:pt modelId="{4B6A9ED5-76D4-4F08-BE2C-B4EC609C41D1}">
      <dgm:prSet phldrT="[Text]"/>
      <dgm:spPr/>
      <dgm:t>
        <a:bodyPr/>
        <a:lstStyle/>
        <a:p>
          <a:r>
            <a:rPr lang="en-US" dirty="0"/>
            <a:t>School Improvement Funds </a:t>
          </a:r>
        </a:p>
      </dgm:t>
    </dgm:pt>
    <dgm:pt modelId="{86C691DC-EDC0-466C-8250-539FAA0BE661}" type="parTrans" cxnId="{6FDC0693-E28D-4BFE-9BB1-FF6F5FFE569F}">
      <dgm:prSet/>
      <dgm:spPr/>
      <dgm:t>
        <a:bodyPr/>
        <a:lstStyle/>
        <a:p>
          <a:endParaRPr lang="en-US"/>
        </a:p>
      </dgm:t>
    </dgm:pt>
    <dgm:pt modelId="{80D68A3C-EFAA-4758-B549-DD8E8A74CA13}" type="sibTrans" cxnId="{6FDC0693-E28D-4BFE-9BB1-FF6F5FFE569F}">
      <dgm:prSet/>
      <dgm:spPr/>
      <dgm:t>
        <a:bodyPr/>
        <a:lstStyle/>
        <a:p>
          <a:endParaRPr lang="en-US"/>
        </a:p>
      </dgm:t>
    </dgm:pt>
    <dgm:pt modelId="{38BC7EFF-1412-4334-8DA7-D25424A2A8C9}">
      <dgm:prSet phldrT="[Text]"/>
      <dgm:spPr/>
      <dgm:t>
        <a:bodyPr/>
        <a:lstStyle/>
        <a:p>
          <a:r>
            <a:rPr lang="en-US" dirty="0"/>
            <a:t>School Recognition Funds </a:t>
          </a:r>
        </a:p>
      </dgm:t>
    </dgm:pt>
    <dgm:pt modelId="{B9FE9C90-1AA7-4865-8AEF-AD98E1055A92}" type="parTrans" cxnId="{B2628874-872F-4B08-978E-8ECB94E52703}">
      <dgm:prSet/>
      <dgm:spPr/>
      <dgm:t>
        <a:bodyPr/>
        <a:lstStyle/>
        <a:p>
          <a:endParaRPr lang="en-US"/>
        </a:p>
      </dgm:t>
    </dgm:pt>
    <dgm:pt modelId="{27B20325-3229-48A3-814C-EFBD63AD658D}" type="sibTrans" cxnId="{B2628874-872F-4B08-978E-8ECB94E52703}">
      <dgm:prSet/>
      <dgm:spPr/>
      <dgm:t>
        <a:bodyPr/>
        <a:lstStyle/>
        <a:p>
          <a:endParaRPr lang="en-US"/>
        </a:p>
      </dgm:t>
    </dgm:pt>
    <dgm:pt modelId="{287C6A93-66B1-4A0D-A1BA-5AB229494401}" type="pres">
      <dgm:prSet presAssocID="{BE0C7BFB-FC5B-4DF1-AB87-CF96610317ED}" presName="Name0" presStyleCnt="0">
        <dgm:presLayoutVars>
          <dgm:chMax val="7"/>
          <dgm:dir/>
          <dgm:resizeHandles val="exact"/>
        </dgm:presLayoutVars>
      </dgm:prSet>
      <dgm:spPr/>
    </dgm:pt>
    <dgm:pt modelId="{C0DFD5C4-65EB-41BB-894F-EE08657D04F8}" type="pres">
      <dgm:prSet presAssocID="{BE0C7BFB-FC5B-4DF1-AB87-CF96610317ED}" presName="ellipse1" presStyleLbl="vennNode1" presStyleIdx="0" presStyleCnt="3">
        <dgm:presLayoutVars>
          <dgm:bulletEnabled val="1"/>
        </dgm:presLayoutVars>
      </dgm:prSet>
      <dgm:spPr/>
      <dgm:t>
        <a:bodyPr/>
        <a:lstStyle/>
        <a:p>
          <a:endParaRPr lang="en-US"/>
        </a:p>
      </dgm:t>
    </dgm:pt>
    <dgm:pt modelId="{601F226C-998E-453C-888A-291619C2F44E}" type="pres">
      <dgm:prSet presAssocID="{BE0C7BFB-FC5B-4DF1-AB87-CF96610317ED}" presName="ellipse2" presStyleLbl="vennNode1" presStyleIdx="1" presStyleCnt="3" custLinFactNeighborX="-865" custLinFactNeighborY="0">
        <dgm:presLayoutVars>
          <dgm:bulletEnabled val="1"/>
        </dgm:presLayoutVars>
      </dgm:prSet>
      <dgm:spPr/>
      <dgm:t>
        <a:bodyPr/>
        <a:lstStyle/>
        <a:p>
          <a:endParaRPr lang="en-US"/>
        </a:p>
      </dgm:t>
    </dgm:pt>
    <dgm:pt modelId="{A8FEFFA1-5866-481E-9AFA-B1917C3DC63A}" type="pres">
      <dgm:prSet presAssocID="{BE0C7BFB-FC5B-4DF1-AB87-CF96610317ED}" presName="ellipse3" presStyleLbl="vennNode1" presStyleIdx="2" presStyleCnt="3">
        <dgm:presLayoutVars>
          <dgm:bulletEnabled val="1"/>
        </dgm:presLayoutVars>
      </dgm:prSet>
      <dgm:spPr/>
      <dgm:t>
        <a:bodyPr/>
        <a:lstStyle/>
        <a:p>
          <a:endParaRPr lang="en-US"/>
        </a:p>
      </dgm:t>
    </dgm:pt>
  </dgm:ptLst>
  <dgm:cxnLst>
    <dgm:cxn modelId="{78C99550-B6F1-4C07-A6EB-92E32162DA63}" type="presOf" srcId="{B249585B-9FBD-45AB-874D-72BA43CA6256}" destId="{C0DFD5C4-65EB-41BB-894F-EE08657D04F8}" srcOrd="0" destOrd="0" presId="urn:microsoft.com/office/officeart/2005/8/layout/rings+Icon"/>
    <dgm:cxn modelId="{6FDC0693-E28D-4BFE-9BB1-FF6F5FFE569F}" srcId="{BE0C7BFB-FC5B-4DF1-AB87-CF96610317ED}" destId="{4B6A9ED5-76D4-4F08-BE2C-B4EC609C41D1}" srcOrd="1" destOrd="0" parTransId="{86C691DC-EDC0-466C-8250-539FAA0BE661}" sibTransId="{80D68A3C-EFAA-4758-B549-DD8E8A74CA13}"/>
    <dgm:cxn modelId="{E6C7E1CA-C509-494D-8A05-CE9549109CE5}" type="presOf" srcId="{BE0C7BFB-FC5B-4DF1-AB87-CF96610317ED}" destId="{287C6A93-66B1-4A0D-A1BA-5AB229494401}" srcOrd="0" destOrd="0" presId="urn:microsoft.com/office/officeart/2005/8/layout/rings+Icon"/>
    <dgm:cxn modelId="{5EF4DAB5-6449-485C-A33D-697893997D7F}" srcId="{BE0C7BFB-FC5B-4DF1-AB87-CF96610317ED}" destId="{B249585B-9FBD-45AB-874D-72BA43CA6256}" srcOrd="0" destOrd="0" parTransId="{E02A4B2E-BC8D-4E45-9804-951D1A0C2EAB}" sibTransId="{85D8AC7F-AB45-438E-A4E7-82BF0CD932F9}"/>
    <dgm:cxn modelId="{B2628874-872F-4B08-978E-8ECB94E52703}" srcId="{BE0C7BFB-FC5B-4DF1-AB87-CF96610317ED}" destId="{38BC7EFF-1412-4334-8DA7-D25424A2A8C9}" srcOrd="2" destOrd="0" parTransId="{B9FE9C90-1AA7-4865-8AEF-AD98E1055A92}" sibTransId="{27B20325-3229-48A3-814C-EFBD63AD658D}"/>
    <dgm:cxn modelId="{DB1BF51B-4FE4-404C-B5CA-F360285C4F03}" type="presOf" srcId="{38BC7EFF-1412-4334-8DA7-D25424A2A8C9}" destId="{A8FEFFA1-5866-481E-9AFA-B1917C3DC63A}" srcOrd="0" destOrd="0" presId="urn:microsoft.com/office/officeart/2005/8/layout/rings+Icon"/>
    <dgm:cxn modelId="{BAE1828A-A3BD-4F39-BFAB-8162383E2E7E}" type="presOf" srcId="{4B6A9ED5-76D4-4F08-BE2C-B4EC609C41D1}" destId="{601F226C-998E-453C-888A-291619C2F44E}" srcOrd="0" destOrd="0" presId="urn:microsoft.com/office/officeart/2005/8/layout/rings+Icon"/>
    <dgm:cxn modelId="{5969CACC-4270-45A8-BBAD-BEDB259B1B70}" type="presParOf" srcId="{287C6A93-66B1-4A0D-A1BA-5AB229494401}" destId="{C0DFD5C4-65EB-41BB-894F-EE08657D04F8}" srcOrd="0" destOrd="0" presId="urn:microsoft.com/office/officeart/2005/8/layout/rings+Icon"/>
    <dgm:cxn modelId="{FB2EB883-286E-49F6-BA9D-1D4958D8FBF9}" type="presParOf" srcId="{287C6A93-66B1-4A0D-A1BA-5AB229494401}" destId="{601F226C-998E-453C-888A-291619C2F44E}" srcOrd="1" destOrd="0" presId="urn:microsoft.com/office/officeart/2005/8/layout/rings+Icon"/>
    <dgm:cxn modelId="{3E245D7E-C045-4B1B-8A55-EB668B8105F8}" type="presParOf" srcId="{287C6A93-66B1-4A0D-A1BA-5AB229494401}" destId="{A8FEFFA1-5866-481E-9AFA-B1917C3DC63A}"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FD5C4-65EB-41BB-894F-EE08657D04F8}">
      <dsp:nvSpPr>
        <dsp:cNvPr id="0" name=""/>
        <dsp:cNvSpPr/>
      </dsp:nvSpPr>
      <dsp:spPr>
        <a:xfrm>
          <a:off x="45486" y="0"/>
          <a:ext cx="2990394" cy="2990351"/>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School Improvement Plan (SIP) </a:t>
          </a:r>
        </a:p>
      </dsp:txBody>
      <dsp:txXfrm>
        <a:off x="483419" y="437927"/>
        <a:ext cx="2114528" cy="2114497"/>
      </dsp:txXfrm>
    </dsp:sp>
    <dsp:sp modelId="{601F226C-998E-453C-888A-291619C2F44E}">
      <dsp:nvSpPr>
        <dsp:cNvPr id="0" name=""/>
        <dsp:cNvSpPr/>
      </dsp:nvSpPr>
      <dsp:spPr>
        <a:xfrm>
          <a:off x="1558802" y="1994398"/>
          <a:ext cx="2990394" cy="2990351"/>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School Improvement Funds </a:t>
          </a:r>
        </a:p>
      </dsp:txBody>
      <dsp:txXfrm>
        <a:off x="1996735" y="2432325"/>
        <a:ext cx="2114528" cy="2114497"/>
      </dsp:txXfrm>
    </dsp:sp>
    <dsp:sp modelId="{A8FEFFA1-5866-481E-9AFA-B1917C3DC63A}">
      <dsp:nvSpPr>
        <dsp:cNvPr id="0" name=""/>
        <dsp:cNvSpPr/>
      </dsp:nvSpPr>
      <dsp:spPr>
        <a:xfrm>
          <a:off x="3122031" y="0"/>
          <a:ext cx="2990394" cy="2990351"/>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School Recognition Funds </a:t>
          </a:r>
        </a:p>
      </dsp:txBody>
      <dsp:txXfrm>
        <a:off x="3559964" y="437927"/>
        <a:ext cx="2114528" cy="211449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E0EC9-324C-4DE4-AC34-D52F52E35F30}" type="datetimeFigureOut">
              <a:rPr lang="en-US" smtClean="0"/>
              <a:t>3/29/2019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FBEC5-BC20-479F-965D-994CD477DF0B}" type="slidenum">
              <a:rPr lang="en-US" smtClean="0"/>
              <a:t>‹#›</a:t>
            </a:fld>
            <a:endParaRPr lang="en-US"/>
          </a:p>
        </p:txBody>
      </p:sp>
    </p:spTree>
    <p:extLst>
      <p:ext uri="{BB962C8B-B14F-4D97-AF65-F5344CB8AC3E}">
        <p14:creationId xmlns:p14="http://schemas.microsoft.com/office/powerpoint/2010/main" val="178397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FBEC5-BC20-479F-965D-994CD477DF0B}" type="slidenum">
              <a:rPr lang="en-US" smtClean="0"/>
              <a:t>3</a:t>
            </a:fld>
            <a:endParaRPr lang="en-US"/>
          </a:p>
        </p:txBody>
      </p:sp>
    </p:spTree>
    <p:extLst>
      <p:ext uri="{BB962C8B-B14F-4D97-AF65-F5344CB8AC3E}">
        <p14:creationId xmlns:p14="http://schemas.microsoft.com/office/powerpoint/2010/main" val="3783309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FBEC5-BC20-479F-965D-994CD477DF0B}" type="slidenum">
              <a:rPr lang="en-US" smtClean="0"/>
              <a:t>26</a:t>
            </a:fld>
            <a:endParaRPr lang="en-US"/>
          </a:p>
        </p:txBody>
      </p:sp>
    </p:spTree>
    <p:extLst>
      <p:ext uri="{BB962C8B-B14F-4D97-AF65-F5344CB8AC3E}">
        <p14:creationId xmlns:p14="http://schemas.microsoft.com/office/powerpoint/2010/main" val="346695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FBEC5-BC20-479F-965D-994CD477DF0B}" type="slidenum">
              <a:rPr lang="en-US" smtClean="0"/>
              <a:t>5</a:t>
            </a:fld>
            <a:endParaRPr lang="en-US"/>
          </a:p>
        </p:txBody>
      </p:sp>
    </p:spTree>
    <p:extLst>
      <p:ext uri="{BB962C8B-B14F-4D97-AF65-F5344CB8AC3E}">
        <p14:creationId xmlns:p14="http://schemas.microsoft.com/office/powerpoint/2010/main" val="121120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FBEC5-BC20-479F-965D-994CD477DF0B}" type="slidenum">
              <a:rPr lang="en-US" smtClean="0"/>
              <a:t>8</a:t>
            </a:fld>
            <a:endParaRPr lang="en-US"/>
          </a:p>
        </p:txBody>
      </p:sp>
    </p:spTree>
    <p:extLst>
      <p:ext uri="{BB962C8B-B14F-4D97-AF65-F5344CB8AC3E}">
        <p14:creationId xmlns:p14="http://schemas.microsoft.com/office/powerpoint/2010/main" val="161131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Keeping accurate minutes of SAC meetings is important, not simply because they are required according to section 1001.452(1)(d) of the Florida Statutes (2018), but also because previous meeting minutes give continuity to upcoming business, as well as record the history of the work of the SAC (see Appendix B for Template - School Advisory Council Minutes).</a:t>
            </a:r>
          </a:p>
          <a:p>
            <a:endParaRPr lang="en-US" dirty="0"/>
          </a:p>
        </p:txBody>
      </p:sp>
      <p:sp>
        <p:nvSpPr>
          <p:cNvPr id="4" name="Slide Number Placeholder 3"/>
          <p:cNvSpPr>
            <a:spLocks noGrp="1"/>
          </p:cNvSpPr>
          <p:nvPr>
            <p:ph type="sldNum" sz="quarter" idx="5"/>
          </p:nvPr>
        </p:nvSpPr>
        <p:spPr/>
        <p:txBody>
          <a:bodyPr/>
          <a:lstStyle/>
          <a:p>
            <a:fld id="{BC0FBEC5-BC20-479F-965D-994CD477DF0B}" type="slidenum">
              <a:rPr lang="en-US" smtClean="0"/>
              <a:t>11</a:t>
            </a:fld>
            <a:endParaRPr lang="en-US"/>
          </a:p>
        </p:txBody>
      </p:sp>
    </p:spTree>
    <p:extLst>
      <p:ext uri="{BB962C8B-B14F-4D97-AF65-F5344CB8AC3E}">
        <p14:creationId xmlns:p14="http://schemas.microsoft.com/office/powerpoint/2010/main" val="16220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Keeping accurate minutes of SAC meetings is important, not simply because they are required according to section 1001.452(1)(d) of the Florida Statutes (2018), but also because previous meeting minutes give continuity to upcoming business, as well as record the history of the work of the SAC (see Appendix B for Template - School Advisory Council Minutes).</a:t>
            </a:r>
          </a:p>
          <a:p>
            <a:endParaRPr lang="en-US" dirty="0"/>
          </a:p>
        </p:txBody>
      </p:sp>
      <p:sp>
        <p:nvSpPr>
          <p:cNvPr id="4" name="Slide Number Placeholder 3"/>
          <p:cNvSpPr>
            <a:spLocks noGrp="1"/>
          </p:cNvSpPr>
          <p:nvPr>
            <p:ph type="sldNum" sz="quarter" idx="5"/>
          </p:nvPr>
        </p:nvSpPr>
        <p:spPr/>
        <p:txBody>
          <a:bodyPr/>
          <a:lstStyle/>
          <a:p>
            <a:fld id="{BC0FBEC5-BC20-479F-965D-994CD477DF0B}" type="slidenum">
              <a:rPr lang="en-US" smtClean="0"/>
              <a:t>12</a:t>
            </a:fld>
            <a:endParaRPr lang="en-US"/>
          </a:p>
        </p:txBody>
      </p:sp>
    </p:spTree>
    <p:extLst>
      <p:ext uri="{BB962C8B-B14F-4D97-AF65-F5344CB8AC3E}">
        <p14:creationId xmlns:p14="http://schemas.microsoft.com/office/powerpoint/2010/main" val="190254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members of the SAC, including parents and school employees, should not discuss SAC business with other SAC members outside of a meeting. </a:t>
            </a:r>
          </a:p>
          <a:p>
            <a:endParaRPr lang="en-US" dirty="0"/>
          </a:p>
        </p:txBody>
      </p:sp>
      <p:sp>
        <p:nvSpPr>
          <p:cNvPr id="4" name="Slide Number Placeholder 3"/>
          <p:cNvSpPr>
            <a:spLocks noGrp="1"/>
          </p:cNvSpPr>
          <p:nvPr>
            <p:ph type="sldNum" sz="quarter" idx="5"/>
          </p:nvPr>
        </p:nvSpPr>
        <p:spPr/>
        <p:txBody>
          <a:bodyPr/>
          <a:lstStyle/>
          <a:p>
            <a:fld id="{BC0FBEC5-BC20-479F-965D-994CD477DF0B}" type="slidenum">
              <a:rPr lang="en-US" smtClean="0"/>
              <a:t>13</a:t>
            </a:fld>
            <a:endParaRPr lang="en-US"/>
          </a:p>
        </p:txBody>
      </p:sp>
    </p:spTree>
    <p:extLst>
      <p:ext uri="{BB962C8B-B14F-4D97-AF65-F5344CB8AC3E}">
        <p14:creationId xmlns:p14="http://schemas.microsoft.com/office/powerpoint/2010/main" val="115627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members of the SAC, including parents and school employees, should not discuss SAC business with other SAC members outside of a meeting. </a:t>
            </a:r>
          </a:p>
          <a:p>
            <a:endParaRPr lang="en-US" dirty="0"/>
          </a:p>
        </p:txBody>
      </p:sp>
      <p:sp>
        <p:nvSpPr>
          <p:cNvPr id="4" name="Slide Number Placeholder 3"/>
          <p:cNvSpPr>
            <a:spLocks noGrp="1"/>
          </p:cNvSpPr>
          <p:nvPr>
            <p:ph type="sldNum" sz="quarter" idx="5"/>
          </p:nvPr>
        </p:nvSpPr>
        <p:spPr/>
        <p:txBody>
          <a:bodyPr/>
          <a:lstStyle/>
          <a:p>
            <a:fld id="{BC0FBEC5-BC20-479F-965D-994CD477DF0B}" type="slidenum">
              <a:rPr lang="en-US" smtClean="0"/>
              <a:t>14</a:t>
            </a:fld>
            <a:endParaRPr lang="en-US"/>
          </a:p>
        </p:txBody>
      </p:sp>
    </p:spTree>
    <p:extLst>
      <p:ext uri="{BB962C8B-B14F-4D97-AF65-F5344CB8AC3E}">
        <p14:creationId xmlns:p14="http://schemas.microsoft.com/office/powerpoint/2010/main" val="75784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members of the SAC, including parents and school employees, should not discuss SAC business with other SAC members outside of a meeting. </a:t>
            </a:r>
          </a:p>
          <a:p>
            <a:endParaRPr lang="en-US" dirty="0"/>
          </a:p>
        </p:txBody>
      </p:sp>
      <p:sp>
        <p:nvSpPr>
          <p:cNvPr id="4" name="Slide Number Placeholder 3"/>
          <p:cNvSpPr>
            <a:spLocks noGrp="1"/>
          </p:cNvSpPr>
          <p:nvPr>
            <p:ph type="sldNum" sz="quarter" idx="5"/>
          </p:nvPr>
        </p:nvSpPr>
        <p:spPr/>
        <p:txBody>
          <a:bodyPr/>
          <a:lstStyle/>
          <a:p>
            <a:fld id="{BC0FBEC5-BC20-479F-965D-994CD477DF0B}" type="slidenum">
              <a:rPr lang="en-US" smtClean="0"/>
              <a:t>15</a:t>
            </a:fld>
            <a:endParaRPr lang="en-US"/>
          </a:p>
        </p:txBody>
      </p:sp>
    </p:spTree>
    <p:extLst>
      <p:ext uri="{BB962C8B-B14F-4D97-AF65-F5344CB8AC3E}">
        <p14:creationId xmlns:p14="http://schemas.microsoft.com/office/powerpoint/2010/main" val="385153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members of the SAC, including parents and school employees, should not discuss SAC business with other SAC members outside of a meeting. </a:t>
            </a:r>
          </a:p>
          <a:p>
            <a:endParaRPr lang="en-US" dirty="0"/>
          </a:p>
        </p:txBody>
      </p:sp>
      <p:sp>
        <p:nvSpPr>
          <p:cNvPr id="4" name="Slide Number Placeholder 3"/>
          <p:cNvSpPr>
            <a:spLocks noGrp="1"/>
          </p:cNvSpPr>
          <p:nvPr>
            <p:ph type="sldNum" sz="quarter" idx="5"/>
          </p:nvPr>
        </p:nvSpPr>
        <p:spPr/>
        <p:txBody>
          <a:bodyPr/>
          <a:lstStyle/>
          <a:p>
            <a:fld id="{BC0FBEC5-BC20-479F-965D-994CD477DF0B}" type="slidenum">
              <a:rPr lang="en-US" smtClean="0"/>
              <a:t>16</a:t>
            </a:fld>
            <a:endParaRPr lang="en-US"/>
          </a:p>
        </p:txBody>
      </p:sp>
    </p:spTree>
    <p:extLst>
      <p:ext uri="{BB962C8B-B14F-4D97-AF65-F5344CB8AC3E}">
        <p14:creationId xmlns:p14="http://schemas.microsoft.com/office/powerpoint/2010/main" val="387425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1651923-518C-4BF4-8A58-865B8F314E12}" type="datetime1">
              <a:rPr lang="en-US" smtClean="0"/>
              <a:t>3/29/2019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131028-37C7-4940-87F8-4269331B3557}"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072E1-3EDF-4099-B46D-311990503DD3}"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DE7FB-851F-4F24-A993-28D4C074B89E}"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A17B57D-6F6E-4EC3-B22F-BE4F994760D7}" type="datetime1">
              <a:rPr lang="en-US" smtClean="0"/>
              <a:t>3/29/2019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509707-663E-466A-884E-24FEAB8746F4}"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706609-B834-4BBA-BD06-4A0490F86426}" type="datetime1">
              <a:rPr lang="en-US" smtClean="0"/>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A5C119-C6BF-4F0B-A7E5-A32C2162BA31}" type="datetime1">
              <a:rPr lang="en-US" smtClean="0"/>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25480-58BD-4B85-8015-FC7FF065CEBB}" type="datetime1">
              <a:rPr lang="en-US" smtClean="0"/>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3679F9DB-7736-4D54-9F8B-84CE093021AA}" type="datetime1">
              <a:rPr lang="en-US" smtClean="0"/>
              <a:t>3/29/2019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F7B55136-1E44-4EF6-8B66-7BB244163E2D}" type="datetime1">
              <a:rPr lang="en-US" smtClean="0"/>
              <a:t>3/29/2019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42CE567-C371-4D42-B89E-64D9160932D8}" type="datetime1">
              <a:rPr lang="en-US" smtClean="0"/>
              <a:t>3/29/2019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robertsrules.com/" TargetMode="External"/><Relationship Id="rId3" Type="http://schemas.openxmlformats.org/officeDocument/2006/relationships/hyperlink" Target="http://www.leg.state.fl.us/Statutes" TargetMode="External"/><Relationship Id="rId7" Type="http://schemas.openxmlformats.org/officeDocument/2006/relationships/hyperlink" Target="http://www.myfloridalegal.com/sun.nsf/sunmanual"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myfloridalegal.com/sunshine" TargetMode="External"/><Relationship Id="rId5" Type="http://schemas.openxmlformats.org/officeDocument/2006/relationships/hyperlink" Target="http://www.fldoe.org/" TargetMode="External"/><Relationship Id="rId4" Type="http://schemas.openxmlformats.org/officeDocument/2006/relationships/hyperlink" Target="http://www.leg.state.fl.us/Statutes/index.cfm?App_mode=Display_Statute&amp;URL=1000-1099/1001/Sections/1001.452.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www.leg.state.fl.us/Statutes/index.cfm?App_mode=Display_Statute&amp;URL=1000-1099/1001/Sections/1001.452.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500" cap="none" dirty="0">
                <a:solidFill>
                  <a:schemeClr val="tx1"/>
                </a:solidFill>
              </a:rPr>
              <a:t/>
            </a:r>
            <a:br>
              <a:rPr lang="en-US" sz="7500" cap="none" dirty="0">
                <a:solidFill>
                  <a:schemeClr val="tx1"/>
                </a:solidFill>
              </a:rPr>
            </a:br>
            <a:r>
              <a:rPr lang="en-US" sz="7500" cap="none" dirty="0">
                <a:solidFill>
                  <a:schemeClr val="tx1"/>
                </a:solidFill>
              </a:rPr>
              <a:t>School Advisory Council</a:t>
            </a:r>
          </a:p>
        </p:txBody>
      </p:sp>
      <p:sp>
        <p:nvSpPr>
          <p:cNvPr id="3" name="Subtitle 2"/>
          <p:cNvSpPr>
            <a:spLocks noGrp="1"/>
          </p:cNvSpPr>
          <p:nvPr>
            <p:ph type="subTitle" idx="1"/>
          </p:nvPr>
        </p:nvSpPr>
        <p:spPr/>
        <p:txBody>
          <a:bodyPr/>
          <a:lstStyle/>
          <a:p>
            <a:r>
              <a:rPr lang="en-US" dirty="0"/>
              <a:t>Annual required Training </a:t>
            </a:r>
          </a:p>
        </p:txBody>
      </p:sp>
    </p:spTree>
    <p:extLst>
      <p:ext uri="{BB962C8B-B14F-4D97-AF65-F5344CB8AC3E}">
        <p14:creationId xmlns:p14="http://schemas.microsoft.com/office/powerpoint/2010/main" val="336095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618392" cy="4064627"/>
          </a:xfrm>
        </p:spPr>
        <p:txBody>
          <a:bodyPr/>
          <a:lstStyle/>
          <a:p>
            <a:r>
              <a:rPr lang="en-US" spc="-150" dirty="0"/>
              <a:t>SAC Meetings </a:t>
            </a:r>
          </a:p>
        </p:txBody>
      </p:sp>
      <p:sp>
        <p:nvSpPr>
          <p:cNvPr id="4" name="Slide Number Placeholder 3"/>
          <p:cNvSpPr>
            <a:spLocks noGrp="1"/>
          </p:cNvSpPr>
          <p:nvPr>
            <p:ph type="sldNum" sz="quarter" idx="12"/>
          </p:nvPr>
        </p:nvSpPr>
        <p:spPr/>
        <p:txBody>
          <a:bodyPr/>
          <a:lstStyle/>
          <a:p>
            <a:fld id="{71766878-3199-4EAB-94E7-2D6D11070E14}" type="slidenum">
              <a:rPr lang="en-US" smtClean="0"/>
              <a:pPr/>
              <a:t>10</a:t>
            </a:fld>
            <a:endParaRPr lang="en-US" dirty="0"/>
          </a:p>
        </p:txBody>
      </p:sp>
    </p:spTree>
    <p:extLst>
      <p:ext uri="{BB962C8B-B14F-4D97-AF65-F5344CB8AC3E}">
        <p14:creationId xmlns:p14="http://schemas.microsoft.com/office/powerpoint/2010/main" val="5382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85"/>
            <a:ext cx="10515600" cy="1492132"/>
          </a:xfrm>
        </p:spPr>
        <p:txBody>
          <a:bodyPr/>
          <a:lstStyle/>
          <a:p>
            <a:r>
              <a:rPr lang="en-US" spc="-300" dirty="0"/>
              <a:t>SAC Meeting Requirements</a:t>
            </a:r>
          </a:p>
        </p:txBody>
      </p:sp>
      <p:sp>
        <p:nvSpPr>
          <p:cNvPr id="4" name="Content Placeholder 3"/>
          <p:cNvSpPr>
            <a:spLocks noGrp="1"/>
          </p:cNvSpPr>
          <p:nvPr>
            <p:ph idx="1"/>
          </p:nvPr>
        </p:nvSpPr>
        <p:spPr>
          <a:xfrm>
            <a:off x="914400" y="1128451"/>
            <a:ext cx="11017770" cy="5561909"/>
          </a:xfrm>
        </p:spPr>
        <p:txBody>
          <a:bodyPr>
            <a:normAutofit fontScale="92500" lnSpcReduction="10000"/>
          </a:bodyPr>
          <a:lstStyle/>
          <a:p>
            <a:pPr>
              <a:lnSpc>
                <a:spcPct val="100000"/>
              </a:lnSpc>
            </a:pPr>
            <a:r>
              <a:rPr lang="en-US" sz="3200" dirty="0"/>
              <a:t>Recording accurate minutes </a:t>
            </a:r>
          </a:p>
          <a:p>
            <a:pPr>
              <a:lnSpc>
                <a:spcPct val="100000"/>
              </a:lnSpc>
            </a:pPr>
            <a:r>
              <a:rPr lang="en-US" sz="3200" dirty="0"/>
              <a:t>Discuss the progress made toward goals outlined in the School Improvement Plan </a:t>
            </a:r>
          </a:p>
          <a:p>
            <a:pPr>
              <a:lnSpc>
                <a:spcPct val="100000"/>
              </a:lnSpc>
            </a:pPr>
            <a:r>
              <a:rPr lang="en-US" sz="3200" dirty="0"/>
              <a:t>There must be reasonable prior notice of meetings </a:t>
            </a:r>
          </a:p>
          <a:p>
            <a:pPr>
              <a:lnSpc>
                <a:spcPct val="100000"/>
              </a:lnSpc>
            </a:pPr>
            <a:r>
              <a:rPr lang="en-US" sz="3200" dirty="0"/>
              <a:t>At least three days’ advanced notice, in writing, to all members of any matter that is scheduled for a vote </a:t>
            </a:r>
          </a:p>
          <a:p>
            <a:pPr>
              <a:lnSpc>
                <a:spcPct val="100000"/>
              </a:lnSpc>
            </a:pPr>
            <a:r>
              <a:rPr lang="en-US" sz="3200" dirty="0"/>
              <a:t>Abide by Government in the Sunshine Law </a:t>
            </a:r>
          </a:p>
          <a:p>
            <a:pPr>
              <a:lnSpc>
                <a:spcPct val="100000"/>
              </a:lnSpc>
            </a:pPr>
            <a:r>
              <a:rPr lang="en-US" sz="3200" dirty="0"/>
              <a:t>Meetings are open to the public and in an accessible location</a:t>
            </a:r>
          </a:p>
          <a:p>
            <a:pPr>
              <a:lnSpc>
                <a:spcPct val="100000"/>
              </a:lnSpc>
            </a:pPr>
            <a:r>
              <a:rPr lang="en-US" sz="3200" dirty="0"/>
              <a:t>Documents are available for the public at the school </a:t>
            </a:r>
            <a:r>
              <a:rPr lang="en-US" sz="3200" dirty="0" smtClean="0"/>
              <a:t>&amp; </a:t>
            </a:r>
            <a:r>
              <a:rPr lang="en-US" sz="3200" dirty="0" err="1" smtClean="0"/>
              <a:t>distrtict</a:t>
            </a:r>
            <a:endParaRPr lang="en-US" sz="3200" dirty="0"/>
          </a:p>
          <a:p>
            <a:pPr>
              <a:lnSpc>
                <a:spcPct val="100000"/>
              </a:lnSpc>
            </a:pPr>
            <a:r>
              <a:rPr lang="en-US" sz="3200" dirty="0"/>
              <a:t>Must follow Robert’s Rules of Order </a:t>
            </a:r>
          </a:p>
          <a:p>
            <a:pPr>
              <a:lnSpc>
                <a:spcPct val="100000"/>
              </a:lnSpc>
            </a:pPr>
            <a:r>
              <a:rPr lang="en-US" sz="3200" dirty="0"/>
              <a:t>Follow the outlined voting procedures </a:t>
            </a:r>
          </a:p>
          <a:p>
            <a:pPr>
              <a:lnSpc>
                <a:spcPct val="100000"/>
              </a:lnSpc>
            </a:pPr>
            <a:endParaRPr lang="en-US" sz="3200" dirty="0"/>
          </a:p>
          <a:p>
            <a:pPr>
              <a:lnSpc>
                <a:spcPct val="100000"/>
              </a:lnSpc>
            </a:pPr>
            <a:endParaRPr lang="en-US" sz="3200" dirty="0"/>
          </a:p>
          <a:p>
            <a:pPr>
              <a:lnSpc>
                <a:spcPct val="100000"/>
              </a:lnSpc>
            </a:pPr>
            <a:endParaRPr lang="en-US" sz="3200" dirty="0"/>
          </a:p>
        </p:txBody>
      </p:sp>
      <p:sp>
        <p:nvSpPr>
          <p:cNvPr id="7" name="Slide Number Placeholder 6"/>
          <p:cNvSpPr>
            <a:spLocks noGrp="1"/>
          </p:cNvSpPr>
          <p:nvPr>
            <p:ph type="sldNum" sz="quarter" idx="12"/>
          </p:nvPr>
        </p:nvSpPr>
        <p:spPr/>
        <p:txBody>
          <a:bodyPr/>
          <a:lstStyle/>
          <a:p>
            <a:fld id="{71766878-3199-4EAB-94E7-2D6D11070E14}" type="slidenum">
              <a:rPr lang="en-US" smtClean="0"/>
              <a:t>11</a:t>
            </a:fld>
            <a:endParaRPr lang="en-US" dirty="0"/>
          </a:p>
        </p:txBody>
      </p:sp>
      <p:sp>
        <p:nvSpPr>
          <p:cNvPr id="8" name="TextBox 7"/>
          <p:cNvSpPr txBox="1"/>
          <p:nvPr/>
        </p:nvSpPr>
        <p:spPr>
          <a:xfrm>
            <a:off x="8134350" y="6398310"/>
            <a:ext cx="4057650" cy="323165"/>
          </a:xfrm>
          <a:prstGeom prst="rect">
            <a:avLst/>
          </a:prstGeom>
          <a:noFill/>
        </p:spPr>
        <p:txBody>
          <a:bodyPr wrap="square" rtlCol="0">
            <a:spAutoFit/>
          </a:bodyPr>
          <a:lstStyle/>
          <a:p>
            <a:r>
              <a:rPr lang="en-US" sz="1500" dirty="0">
                <a:solidFill>
                  <a:schemeClr val="bg1">
                    <a:lumMod val="50000"/>
                  </a:schemeClr>
                </a:solidFill>
              </a:rPr>
              <a:t>(Fla. Stat. § 1001.452(1)(a), 2018)</a:t>
            </a:r>
          </a:p>
        </p:txBody>
      </p:sp>
    </p:spTree>
    <p:extLst>
      <p:ext uri="{BB962C8B-B14F-4D97-AF65-F5344CB8AC3E}">
        <p14:creationId xmlns:p14="http://schemas.microsoft.com/office/powerpoint/2010/main" val="212572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85"/>
            <a:ext cx="10515600" cy="1492132"/>
          </a:xfrm>
        </p:spPr>
        <p:txBody>
          <a:bodyPr/>
          <a:lstStyle/>
          <a:p>
            <a:r>
              <a:rPr lang="en-US" spc="-300" dirty="0"/>
              <a:t>SAC Minutes</a:t>
            </a:r>
          </a:p>
        </p:txBody>
      </p:sp>
      <p:sp>
        <p:nvSpPr>
          <p:cNvPr id="4" name="Content Placeholder 3"/>
          <p:cNvSpPr>
            <a:spLocks noGrp="1"/>
          </p:cNvSpPr>
          <p:nvPr>
            <p:ph idx="1"/>
          </p:nvPr>
        </p:nvSpPr>
        <p:spPr>
          <a:xfrm>
            <a:off x="914400" y="1128451"/>
            <a:ext cx="11017770" cy="5561909"/>
          </a:xfrm>
        </p:spPr>
        <p:txBody>
          <a:bodyPr>
            <a:normAutofit/>
          </a:bodyPr>
          <a:lstStyle/>
          <a:p>
            <a:pPr marL="0" indent="0">
              <a:lnSpc>
                <a:spcPct val="100000"/>
              </a:lnSpc>
              <a:buNone/>
            </a:pPr>
            <a:r>
              <a:rPr lang="en-US" sz="3200" b="1" dirty="0"/>
              <a:t>Minutes are the written record of a meeting and the actions taken by the SAC.</a:t>
            </a:r>
          </a:p>
          <a:p>
            <a:pPr>
              <a:lnSpc>
                <a:spcPct val="100000"/>
              </a:lnSpc>
            </a:pPr>
            <a:r>
              <a:rPr lang="en-US" sz="3200" dirty="0"/>
              <a:t>Minutes should be a concise reporting of what took place in each meeting. </a:t>
            </a:r>
          </a:p>
          <a:p>
            <a:pPr>
              <a:lnSpc>
                <a:spcPct val="100000"/>
              </a:lnSpc>
            </a:pPr>
            <a:r>
              <a:rPr lang="en-US" sz="3200" dirty="0"/>
              <a:t>It is only necessary to record actions taken and specifics about the date, time, and location of the meeting. </a:t>
            </a:r>
          </a:p>
          <a:p>
            <a:pPr>
              <a:lnSpc>
                <a:spcPct val="100000"/>
              </a:lnSpc>
            </a:pPr>
            <a:r>
              <a:rPr lang="en-US" sz="3200" dirty="0"/>
              <a:t>Review the template located in the Okeechobee </a:t>
            </a:r>
            <a:r>
              <a:rPr lang="en-US" sz="3200" dirty="0" smtClean="0"/>
              <a:t>School Advisory Council Handbook </a:t>
            </a:r>
            <a:r>
              <a:rPr lang="en-US" sz="3200" dirty="0"/>
              <a:t>(Appendix B) </a:t>
            </a:r>
          </a:p>
          <a:p>
            <a:pPr>
              <a:lnSpc>
                <a:spcPct val="100000"/>
              </a:lnSpc>
            </a:pPr>
            <a:endParaRPr lang="en-US" sz="3200" dirty="0"/>
          </a:p>
          <a:p>
            <a:pPr>
              <a:lnSpc>
                <a:spcPct val="100000"/>
              </a:lnSpc>
            </a:pPr>
            <a:endParaRPr lang="en-US" sz="3200" dirty="0"/>
          </a:p>
          <a:p>
            <a:pPr>
              <a:lnSpc>
                <a:spcPct val="100000"/>
              </a:lnSpc>
            </a:pPr>
            <a:endParaRPr lang="en-US" sz="3200" dirty="0"/>
          </a:p>
        </p:txBody>
      </p:sp>
      <p:sp>
        <p:nvSpPr>
          <p:cNvPr id="7" name="Slide Number Placeholder 6"/>
          <p:cNvSpPr>
            <a:spLocks noGrp="1"/>
          </p:cNvSpPr>
          <p:nvPr>
            <p:ph type="sldNum" sz="quarter" idx="12"/>
          </p:nvPr>
        </p:nvSpPr>
        <p:spPr/>
        <p:txBody>
          <a:bodyPr/>
          <a:lstStyle/>
          <a:p>
            <a:fld id="{71766878-3199-4EAB-94E7-2D6D11070E14}" type="slidenum">
              <a:rPr lang="en-US" smtClean="0"/>
              <a:t>12</a:t>
            </a:fld>
            <a:endParaRPr lang="en-US" dirty="0"/>
          </a:p>
        </p:txBody>
      </p:sp>
    </p:spTree>
    <p:extLst>
      <p:ext uri="{BB962C8B-B14F-4D97-AF65-F5344CB8AC3E}">
        <p14:creationId xmlns:p14="http://schemas.microsoft.com/office/powerpoint/2010/main" val="239894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85"/>
            <a:ext cx="10515600" cy="1492132"/>
          </a:xfrm>
        </p:spPr>
        <p:txBody>
          <a:bodyPr/>
          <a:lstStyle/>
          <a:p>
            <a:r>
              <a:rPr lang="en-US" spc="-300" dirty="0"/>
              <a:t>Sunshine Law</a:t>
            </a:r>
          </a:p>
        </p:txBody>
      </p:sp>
      <p:sp>
        <p:nvSpPr>
          <p:cNvPr id="4" name="Content Placeholder 3"/>
          <p:cNvSpPr>
            <a:spLocks noGrp="1"/>
          </p:cNvSpPr>
          <p:nvPr>
            <p:ph idx="1"/>
          </p:nvPr>
        </p:nvSpPr>
        <p:spPr>
          <a:xfrm>
            <a:off x="914400" y="1128451"/>
            <a:ext cx="11017770" cy="5561909"/>
          </a:xfrm>
        </p:spPr>
        <p:txBody>
          <a:bodyPr>
            <a:normAutofit/>
          </a:bodyPr>
          <a:lstStyle/>
          <a:p>
            <a:pPr marL="0" indent="0">
              <a:buNone/>
            </a:pPr>
            <a:r>
              <a:rPr lang="en-US" sz="3200" b="1" dirty="0"/>
              <a:t>The following practices are encouraged to assist with compliance with the Sunshine law:</a:t>
            </a:r>
          </a:p>
          <a:p>
            <a:pPr lvl="0"/>
            <a:r>
              <a:rPr lang="en-US" sz="3200" dirty="0"/>
              <a:t>State in a SAC meeting and record in the meeting minutes that members should not discuss SAC issues with other SAC members outside of the meeting.</a:t>
            </a:r>
          </a:p>
          <a:p>
            <a:pPr lvl="0"/>
            <a:r>
              <a:rPr lang="en-US" sz="3200" dirty="0"/>
              <a:t>At a faculty meeting, distinguish between school business and foreseeable SAC issues.</a:t>
            </a:r>
          </a:p>
          <a:p>
            <a:r>
              <a:rPr lang="en-US" sz="3200" dirty="0"/>
              <a:t>Read the “Discussion of SAC Business among SAC Members” section in the Okeechobee SAC Handbook </a:t>
            </a:r>
          </a:p>
          <a:p>
            <a:pPr>
              <a:lnSpc>
                <a:spcPct val="100000"/>
              </a:lnSpc>
            </a:pPr>
            <a:endParaRPr lang="en-US" sz="3200" dirty="0"/>
          </a:p>
          <a:p>
            <a:pPr>
              <a:lnSpc>
                <a:spcPct val="100000"/>
              </a:lnSpc>
            </a:pPr>
            <a:endParaRPr lang="en-US" sz="3200" dirty="0"/>
          </a:p>
        </p:txBody>
      </p:sp>
      <p:sp>
        <p:nvSpPr>
          <p:cNvPr id="7" name="Slide Number Placeholder 6"/>
          <p:cNvSpPr>
            <a:spLocks noGrp="1"/>
          </p:cNvSpPr>
          <p:nvPr>
            <p:ph type="sldNum" sz="quarter" idx="12"/>
          </p:nvPr>
        </p:nvSpPr>
        <p:spPr/>
        <p:txBody>
          <a:bodyPr/>
          <a:lstStyle/>
          <a:p>
            <a:fld id="{71766878-3199-4EAB-94E7-2D6D11070E14}" type="slidenum">
              <a:rPr lang="en-US" smtClean="0"/>
              <a:t>13</a:t>
            </a:fld>
            <a:endParaRPr lang="en-US" dirty="0"/>
          </a:p>
        </p:txBody>
      </p:sp>
      <p:sp>
        <p:nvSpPr>
          <p:cNvPr id="8" name="TextBox 7"/>
          <p:cNvSpPr txBox="1"/>
          <p:nvPr/>
        </p:nvSpPr>
        <p:spPr>
          <a:xfrm>
            <a:off x="8134350" y="6398310"/>
            <a:ext cx="4057650" cy="323165"/>
          </a:xfrm>
          <a:prstGeom prst="rect">
            <a:avLst/>
          </a:prstGeom>
          <a:noFill/>
        </p:spPr>
        <p:txBody>
          <a:bodyPr wrap="square" rtlCol="0">
            <a:spAutoFit/>
          </a:bodyPr>
          <a:lstStyle/>
          <a:p>
            <a:r>
              <a:rPr lang="en-US" sz="1500" dirty="0">
                <a:solidFill>
                  <a:schemeClr val="bg1">
                    <a:lumMod val="50000"/>
                  </a:schemeClr>
                </a:solidFill>
              </a:rPr>
              <a:t>(Fla. Stat. § 1001.452(1)(a), 2018)</a:t>
            </a:r>
          </a:p>
        </p:txBody>
      </p:sp>
    </p:spTree>
    <p:extLst>
      <p:ext uri="{BB962C8B-B14F-4D97-AF65-F5344CB8AC3E}">
        <p14:creationId xmlns:p14="http://schemas.microsoft.com/office/powerpoint/2010/main" val="274553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85"/>
            <a:ext cx="10515600" cy="1492132"/>
          </a:xfrm>
        </p:spPr>
        <p:txBody>
          <a:bodyPr/>
          <a:lstStyle/>
          <a:p>
            <a:r>
              <a:rPr lang="en-US" spc="-300" dirty="0"/>
              <a:t>Voting Procedures</a:t>
            </a:r>
          </a:p>
        </p:txBody>
      </p:sp>
      <p:sp>
        <p:nvSpPr>
          <p:cNvPr id="4" name="Content Placeholder 3"/>
          <p:cNvSpPr>
            <a:spLocks noGrp="1"/>
          </p:cNvSpPr>
          <p:nvPr>
            <p:ph idx="1"/>
          </p:nvPr>
        </p:nvSpPr>
        <p:spPr>
          <a:xfrm>
            <a:off x="914400" y="1128451"/>
            <a:ext cx="11017770" cy="5561909"/>
          </a:xfrm>
        </p:spPr>
        <p:txBody>
          <a:bodyPr>
            <a:normAutofit fontScale="85000" lnSpcReduction="10000"/>
          </a:bodyPr>
          <a:lstStyle/>
          <a:p>
            <a:pPr lvl="0"/>
            <a:r>
              <a:rPr lang="en-US" sz="3200" dirty="0" smtClean="0"/>
              <a:t>Quorum required for each decision </a:t>
            </a:r>
          </a:p>
          <a:p>
            <a:pPr lvl="0"/>
            <a:r>
              <a:rPr lang="en-US" sz="3200" dirty="0" smtClean="0"/>
              <a:t>The </a:t>
            </a:r>
            <a:r>
              <a:rPr lang="en-US" sz="3200" dirty="0"/>
              <a:t>agenda should include items scheduled to come before the SAC for a vote. The agenda should be posted no fewer than three days prior to the scheduled SAC meeting.</a:t>
            </a:r>
          </a:p>
          <a:p>
            <a:pPr lvl="0"/>
            <a:r>
              <a:rPr lang="en-US" sz="3200" dirty="0"/>
              <a:t>Votes may only be taken if a quorum is present. A quorum requires at least 51 percent of the total SAC membership.</a:t>
            </a:r>
          </a:p>
          <a:p>
            <a:pPr lvl="0"/>
            <a:r>
              <a:rPr lang="en-US" sz="3200" dirty="0"/>
              <a:t>There shall be no voting by proxy</a:t>
            </a:r>
          </a:p>
          <a:p>
            <a:pPr lvl="0"/>
            <a:r>
              <a:rPr lang="en-US" sz="3200" dirty="0"/>
              <a:t>There shall be no secret ballots</a:t>
            </a:r>
          </a:p>
          <a:p>
            <a:pPr lvl="0"/>
            <a:r>
              <a:rPr lang="en-US" sz="3200" dirty="0"/>
              <a:t>All voting shall take place at an open meeting (not by phone, email, or any other non-public way) in compliance with Florida Statutes (2018</a:t>
            </a:r>
            <a:r>
              <a:rPr lang="en-US" sz="3200" dirty="0" smtClean="0"/>
              <a:t>)</a:t>
            </a:r>
          </a:p>
          <a:p>
            <a:pPr lvl="0"/>
            <a:r>
              <a:rPr lang="en-US" sz="3200" dirty="0" smtClean="0"/>
              <a:t>All votes and the decision are recorded in the minutes</a:t>
            </a:r>
            <a:endParaRPr lang="en-US" sz="3200" dirty="0"/>
          </a:p>
          <a:p>
            <a:pPr lvl="0"/>
            <a:endParaRPr lang="en-US" sz="3200" dirty="0"/>
          </a:p>
          <a:p>
            <a:pPr>
              <a:lnSpc>
                <a:spcPct val="100000"/>
              </a:lnSpc>
            </a:pPr>
            <a:endParaRPr lang="en-US" sz="3200" dirty="0"/>
          </a:p>
        </p:txBody>
      </p:sp>
      <p:sp>
        <p:nvSpPr>
          <p:cNvPr id="7" name="Slide Number Placeholder 6"/>
          <p:cNvSpPr>
            <a:spLocks noGrp="1"/>
          </p:cNvSpPr>
          <p:nvPr>
            <p:ph type="sldNum" sz="quarter" idx="12"/>
          </p:nvPr>
        </p:nvSpPr>
        <p:spPr/>
        <p:txBody>
          <a:bodyPr/>
          <a:lstStyle/>
          <a:p>
            <a:fld id="{71766878-3199-4EAB-94E7-2D6D11070E14}" type="slidenum">
              <a:rPr lang="en-US" smtClean="0"/>
              <a:t>14</a:t>
            </a:fld>
            <a:endParaRPr lang="en-US" dirty="0"/>
          </a:p>
        </p:txBody>
      </p:sp>
    </p:spTree>
    <p:extLst>
      <p:ext uri="{BB962C8B-B14F-4D97-AF65-F5344CB8AC3E}">
        <p14:creationId xmlns:p14="http://schemas.microsoft.com/office/powerpoint/2010/main" val="357642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85"/>
            <a:ext cx="10515600" cy="1492132"/>
          </a:xfrm>
        </p:spPr>
        <p:txBody>
          <a:bodyPr/>
          <a:lstStyle/>
          <a:p>
            <a:r>
              <a:rPr lang="en-US" spc="-300" dirty="0"/>
              <a:t>SAC Record Keeping </a:t>
            </a:r>
          </a:p>
        </p:txBody>
      </p:sp>
      <p:sp>
        <p:nvSpPr>
          <p:cNvPr id="4" name="Content Placeholder 3"/>
          <p:cNvSpPr>
            <a:spLocks noGrp="1"/>
          </p:cNvSpPr>
          <p:nvPr>
            <p:ph idx="1"/>
          </p:nvPr>
        </p:nvSpPr>
        <p:spPr>
          <a:xfrm>
            <a:off x="914400" y="1128451"/>
            <a:ext cx="11017770" cy="5561909"/>
          </a:xfrm>
        </p:spPr>
        <p:txBody>
          <a:bodyPr>
            <a:normAutofit/>
          </a:bodyPr>
          <a:lstStyle/>
          <a:p>
            <a:pPr marL="0" lvl="0" indent="0">
              <a:buNone/>
            </a:pPr>
            <a:r>
              <a:rPr lang="en-US" sz="3200" b="1" dirty="0"/>
              <a:t>The school and the school district are required to review and maintain copies of the following items:</a:t>
            </a:r>
          </a:p>
          <a:p>
            <a:r>
              <a:rPr lang="en-US" sz="3200" dirty="0"/>
              <a:t> SAC bylaws.</a:t>
            </a:r>
          </a:p>
          <a:p>
            <a:pPr lvl="0"/>
            <a:r>
              <a:rPr lang="en-US" sz="3200" dirty="0"/>
              <a:t> SAC minutes.</a:t>
            </a:r>
          </a:p>
          <a:p>
            <a:pPr lvl="0"/>
            <a:r>
              <a:rPr lang="en-US" sz="3200" dirty="0"/>
              <a:t> SAC membership rosters </a:t>
            </a:r>
          </a:p>
          <a:p>
            <a:pPr lvl="0"/>
            <a:r>
              <a:rPr lang="en-US" sz="3200" dirty="0"/>
              <a:t> School Improvement Plans (SIP) </a:t>
            </a:r>
          </a:p>
          <a:p>
            <a:pPr>
              <a:lnSpc>
                <a:spcPct val="100000"/>
              </a:lnSpc>
            </a:pPr>
            <a:endParaRPr lang="en-US" sz="3200" dirty="0"/>
          </a:p>
        </p:txBody>
      </p:sp>
      <p:sp>
        <p:nvSpPr>
          <p:cNvPr id="7" name="Slide Number Placeholder 6"/>
          <p:cNvSpPr>
            <a:spLocks noGrp="1"/>
          </p:cNvSpPr>
          <p:nvPr>
            <p:ph type="sldNum" sz="quarter" idx="12"/>
          </p:nvPr>
        </p:nvSpPr>
        <p:spPr/>
        <p:txBody>
          <a:bodyPr/>
          <a:lstStyle/>
          <a:p>
            <a:fld id="{71766878-3199-4EAB-94E7-2D6D11070E14}" type="slidenum">
              <a:rPr lang="en-US" smtClean="0"/>
              <a:t>15</a:t>
            </a:fld>
            <a:endParaRPr lang="en-US" dirty="0"/>
          </a:p>
        </p:txBody>
      </p:sp>
    </p:spTree>
    <p:extLst>
      <p:ext uri="{BB962C8B-B14F-4D97-AF65-F5344CB8AC3E}">
        <p14:creationId xmlns:p14="http://schemas.microsoft.com/office/powerpoint/2010/main" val="212225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85"/>
            <a:ext cx="10515600" cy="1492132"/>
          </a:xfrm>
        </p:spPr>
        <p:txBody>
          <a:bodyPr/>
          <a:lstStyle/>
          <a:p>
            <a:r>
              <a:rPr lang="en-US" spc="-300" dirty="0" smtClean="0"/>
              <a:t>Summary </a:t>
            </a:r>
            <a:endParaRPr lang="en-US" spc="-300" dirty="0"/>
          </a:p>
        </p:txBody>
      </p:sp>
      <p:sp>
        <p:nvSpPr>
          <p:cNvPr id="4" name="Content Placeholder 3"/>
          <p:cNvSpPr>
            <a:spLocks noGrp="1"/>
          </p:cNvSpPr>
          <p:nvPr>
            <p:ph idx="1"/>
          </p:nvPr>
        </p:nvSpPr>
        <p:spPr>
          <a:xfrm>
            <a:off x="914399" y="1128451"/>
            <a:ext cx="11099549" cy="5561909"/>
          </a:xfrm>
        </p:spPr>
        <p:txBody>
          <a:bodyPr>
            <a:normAutofit/>
          </a:bodyPr>
          <a:lstStyle/>
          <a:p>
            <a:pPr lvl="0"/>
            <a:r>
              <a:rPr lang="en-US" sz="3200" dirty="0" smtClean="0"/>
              <a:t>Publicly advertise meetings</a:t>
            </a:r>
          </a:p>
          <a:p>
            <a:pPr lvl="0"/>
            <a:r>
              <a:rPr lang="en-US" sz="3200" dirty="0" smtClean="0"/>
              <a:t>Meetings are held in a public location </a:t>
            </a:r>
          </a:p>
          <a:p>
            <a:pPr lvl="0"/>
            <a:r>
              <a:rPr lang="en-US" sz="3200" dirty="0" smtClean="0"/>
              <a:t>Meetings are accessible, welcome, and audible to the public </a:t>
            </a:r>
          </a:p>
          <a:p>
            <a:pPr lvl="0"/>
            <a:r>
              <a:rPr lang="en-US" sz="3200" dirty="0" smtClean="0"/>
              <a:t>The public may videotape or record meetings </a:t>
            </a:r>
          </a:p>
          <a:p>
            <a:pPr lvl="0"/>
            <a:r>
              <a:rPr lang="en-US" sz="3200" dirty="0" smtClean="0"/>
              <a:t>Public may participate in the meetings </a:t>
            </a:r>
          </a:p>
          <a:p>
            <a:pPr lvl="0"/>
            <a:r>
              <a:rPr lang="en-US" sz="3200" dirty="0" smtClean="0"/>
              <a:t>Minutes taken and votes recorded are available to the public </a:t>
            </a:r>
          </a:p>
          <a:p>
            <a:pPr lvl="0"/>
            <a:endParaRPr lang="en-US" sz="3200" dirty="0"/>
          </a:p>
          <a:p>
            <a:pPr>
              <a:lnSpc>
                <a:spcPct val="100000"/>
              </a:lnSpc>
            </a:pPr>
            <a:endParaRPr lang="en-US" sz="3200" dirty="0"/>
          </a:p>
        </p:txBody>
      </p:sp>
      <p:sp>
        <p:nvSpPr>
          <p:cNvPr id="7" name="Slide Number Placeholder 6"/>
          <p:cNvSpPr>
            <a:spLocks noGrp="1"/>
          </p:cNvSpPr>
          <p:nvPr>
            <p:ph type="sldNum" sz="quarter" idx="12"/>
          </p:nvPr>
        </p:nvSpPr>
        <p:spPr/>
        <p:txBody>
          <a:bodyPr/>
          <a:lstStyle/>
          <a:p>
            <a:fld id="{71766878-3199-4EAB-94E7-2D6D11070E14}" type="slidenum">
              <a:rPr lang="en-US" smtClean="0"/>
              <a:t>16</a:t>
            </a:fld>
            <a:endParaRPr lang="en-US" dirty="0"/>
          </a:p>
        </p:txBody>
      </p:sp>
      <p:sp>
        <p:nvSpPr>
          <p:cNvPr id="8" name="TextBox 7"/>
          <p:cNvSpPr txBox="1"/>
          <p:nvPr/>
        </p:nvSpPr>
        <p:spPr>
          <a:xfrm>
            <a:off x="8134350" y="6398310"/>
            <a:ext cx="4057650" cy="323165"/>
          </a:xfrm>
          <a:prstGeom prst="rect">
            <a:avLst/>
          </a:prstGeom>
          <a:noFill/>
        </p:spPr>
        <p:txBody>
          <a:bodyPr wrap="square" rtlCol="0">
            <a:spAutoFit/>
          </a:bodyPr>
          <a:lstStyle/>
          <a:p>
            <a:r>
              <a:rPr lang="en-US" sz="1500" dirty="0">
                <a:solidFill>
                  <a:schemeClr val="bg1">
                    <a:lumMod val="50000"/>
                  </a:schemeClr>
                </a:solidFill>
              </a:rPr>
              <a:t>(Fla. Stat. § 1001.452(1)(a), 2018)</a:t>
            </a:r>
          </a:p>
        </p:txBody>
      </p:sp>
    </p:spTree>
    <p:extLst>
      <p:ext uri="{BB962C8B-B14F-4D97-AF65-F5344CB8AC3E}">
        <p14:creationId xmlns:p14="http://schemas.microsoft.com/office/powerpoint/2010/main" val="284928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618392" cy="4064627"/>
          </a:xfrm>
        </p:spPr>
        <p:txBody>
          <a:bodyPr/>
          <a:lstStyle/>
          <a:p>
            <a:r>
              <a:rPr lang="en-US" spc="-150" dirty="0"/>
              <a:t>SAC </a:t>
            </a:r>
            <a:br>
              <a:rPr lang="en-US" spc="-150" dirty="0"/>
            </a:br>
            <a:r>
              <a:rPr lang="en-US" spc="-150" dirty="0"/>
              <a:t>Duties</a:t>
            </a:r>
          </a:p>
        </p:txBody>
      </p:sp>
      <p:sp>
        <p:nvSpPr>
          <p:cNvPr id="4" name="Slide Number Placeholder 3"/>
          <p:cNvSpPr>
            <a:spLocks noGrp="1"/>
          </p:cNvSpPr>
          <p:nvPr>
            <p:ph type="sldNum" sz="quarter" idx="12"/>
          </p:nvPr>
        </p:nvSpPr>
        <p:spPr/>
        <p:txBody>
          <a:bodyPr/>
          <a:lstStyle/>
          <a:p>
            <a:fld id="{71766878-3199-4EAB-94E7-2D6D11070E14}" type="slidenum">
              <a:rPr lang="en-US" smtClean="0"/>
              <a:pPr/>
              <a:t>17</a:t>
            </a:fld>
            <a:endParaRPr lang="en-US" dirty="0"/>
          </a:p>
        </p:txBody>
      </p:sp>
    </p:spTree>
    <p:extLst>
      <p:ext uri="{BB962C8B-B14F-4D97-AF65-F5344CB8AC3E}">
        <p14:creationId xmlns:p14="http://schemas.microsoft.com/office/powerpoint/2010/main" val="340686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258" y="457199"/>
            <a:ext cx="4390844" cy="1673526"/>
          </a:xfrm>
        </p:spPr>
        <p:txBody>
          <a:bodyPr>
            <a:noAutofit/>
          </a:bodyPr>
          <a:lstStyle/>
          <a:p>
            <a:r>
              <a:rPr lang="en-US" sz="4000" dirty="0">
                <a:solidFill>
                  <a:schemeClr val="accent1">
                    <a:lumMod val="40000"/>
                    <a:lumOff val="60000"/>
                  </a:schemeClr>
                </a:solidFill>
              </a:rPr>
              <a:t>What are the Duties of the SAC?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2965581"/>
              </p:ext>
            </p:extLst>
          </p:nvPr>
        </p:nvGraphicFramePr>
        <p:xfrm>
          <a:off x="765175" y="920750"/>
          <a:ext cx="6157913" cy="498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7841411" y="2199736"/>
            <a:ext cx="4045789" cy="3705764"/>
          </a:xfrm>
        </p:spPr>
        <p:txBody>
          <a:bodyPr>
            <a:normAutofit/>
          </a:bodyPr>
          <a:lstStyle/>
          <a:p>
            <a:r>
              <a:rPr lang="en-US" sz="2000" dirty="0"/>
              <a:t>Meetings should include a discussion of the progress made towards school goals outlined in the school improvement plan and the connection to the district’s Strategic Plan, including the vision, mission, and goals.</a:t>
            </a:r>
          </a:p>
        </p:txBody>
      </p:sp>
      <p:sp>
        <p:nvSpPr>
          <p:cNvPr id="5" name="Slide Number Placeholder 4"/>
          <p:cNvSpPr>
            <a:spLocks noGrp="1"/>
          </p:cNvSpPr>
          <p:nvPr>
            <p:ph type="sldNum" sz="quarter" idx="12"/>
          </p:nvPr>
        </p:nvSpPr>
        <p:spPr/>
        <p:txBody>
          <a:bodyPr/>
          <a:lstStyle/>
          <a:p>
            <a:fld id="{71766878-3199-4EAB-94E7-2D6D11070E14}" type="slidenum">
              <a:rPr lang="en-US" smtClean="0"/>
              <a:t>18</a:t>
            </a:fld>
            <a:endParaRPr lang="en-US" dirty="0"/>
          </a:p>
        </p:txBody>
      </p:sp>
    </p:spTree>
    <p:extLst>
      <p:ext uri="{BB962C8B-B14F-4D97-AF65-F5344CB8AC3E}">
        <p14:creationId xmlns:p14="http://schemas.microsoft.com/office/powerpoint/2010/main" val="124514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40845"/>
            <a:ext cx="10178322" cy="1492132"/>
          </a:xfrm>
        </p:spPr>
        <p:txBody>
          <a:bodyPr/>
          <a:lstStyle/>
          <a:p>
            <a:r>
              <a:rPr lang="en-US" spc="-150" dirty="0"/>
              <a:t>SAC Duties</a:t>
            </a:r>
          </a:p>
        </p:txBody>
      </p:sp>
      <p:sp>
        <p:nvSpPr>
          <p:cNvPr id="3" name="Content Placeholder 2"/>
          <p:cNvSpPr>
            <a:spLocks noGrp="1"/>
          </p:cNvSpPr>
          <p:nvPr>
            <p:ph idx="1"/>
          </p:nvPr>
        </p:nvSpPr>
        <p:spPr>
          <a:xfrm>
            <a:off x="1251678" y="1061050"/>
            <a:ext cx="10178322" cy="5796950"/>
          </a:xfrm>
        </p:spPr>
        <p:txBody>
          <a:bodyPr>
            <a:normAutofit/>
          </a:bodyPr>
          <a:lstStyle/>
          <a:p>
            <a:pPr>
              <a:spcBef>
                <a:spcPts val="0"/>
              </a:spcBef>
              <a:spcAft>
                <a:spcPts val="1800"/>
              </a:spcAft>
            </a:pPr>
            <a:r>
              <a:rPr lang="en-US" sz="3200" dirty="0"/>
              <a:t>Assists in the preparation and evaluation of the School Improvement Plan (SIP) </a:t>
            </a:r>
          </a:p>
          <a:p>
            <a:pPr>
              <a:spcBef>
                <a:spcPts val="0"/>
              </a:spcBef>
              <a:spcAft>
                <a:spcPts val="1800"/>
              </a:spcAft>
            </a:pPr>
            <a:r>
              <a:rPr lang="en-US" sz="3200" dirty="0"/>
              <a:t>Decides how school improvement funds are spent </a:t>
            </a:r>
          </a:p>
          <a:p>
            <a:pPr>
              <a:spcBef>
                <a:spcPts val="0"/>
              </a:spcBef>
              <a:spcAft>
                <a:spcPts val="1800"/>
              </a:spcAft>
            </a:pPr>
            <a:r>
              <a:rPr lang="en-US" sz="3200" dirty="0"/>
              <a:t>Decide jointly with school faculty how recognition funds are spent </a:t>
            </a:r>
          </a:p>
          <a:p>
            <a:pPr>
              <a:spcBef>
                <a:spcPts val="0"/>
              </a:spcBef>
              <a:spcAft>
                <a:spcPts val="1800"/>
              </a:spcAft>
            </a:pPr>
            <a:r>
              <a:rPr lang="en-US" sz="3200" dirty="0"/>
              <a:t>Perform functions as prescribed by regulations of the school board </a:t>
            </a:r>
          </a:p>
        </p:txBody>
      </p:sp>
      <p:sp>
        <p:nvSpPr>
          <p:cNvPr id="4" name="Slide Number Placeholder 3"/>
          <p:cNvSpPr>
            <a:spLocks noGrp="1"/>
          </p:cNvSpPr>
          <p:nvPr>
            <p:ph type="sldNum" sz="quarter" idx="12"/>
          </p:nvPr>
        </p:nvSpPr>
        <p:spPr/>
        <p:txBody>
          <a:bodyPr/>
          <a:lstStyle/>
          <a:p>
            <a:fld id="{71766878-3199-4EAB-94E7-2D6D11070E14}" type="slidenum">
              <a:rPr lang="en-US" smtClean="0"/>
              <a:t>19</a:t>
            </a:fld>
            <a:endParaRPr lang="en-US" dirty="0"/>
          </a:p>
        </p:txBody>
      </p:sp>
    </p:spTree>
    <p:extLst>
      <p:ext uri="{BB962C8B-B14F-4D97-AF65-F5344CB8AC3E}">
        <p14:creationId xmlns:p14="http://schemas.microsoft.com/office/powerpoint/2010/main" val="370659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57875" y="3098072"/>
            <a:ext cx="6859411" cy="663268"/>
          </a:xfrm>
        </p:spPr>
        <p:txBody>
          <a:bodyPr anchor="t">
            <a:normAutofit/>
          </a:bodyPr>
          <a:lstStyle/>
          <a:p>
            <a:pPr algn="ctr"/>
            <a:r>
              <a:rPr lang="en-US" sz="4000" dirty="0">
                <a:solidFill>
                  <a:schemeClr val="bg2"/>
                </a:solidFill>
              </a:rPr>
              <a:t>Today’s Agenda</a:t>
            </a:r>
          </a:p>
        </p:txBody>
      </p:sp>
      <p:sp>
        <p:nvSpPr>
          <p:cNvPr id="3" name="Text Placeholder 2"/>
          <p:cNvSpPr>
            <a:spLocks noGrp="1"/>
          </p:cNvSpPr>
          <p:nvPr>
            <p:ph type="body" idx="1"/>
          </p:nvPr>
        </p:nvSpPr>
        <p:spPr>
          <a:xfrm>
            <a:off x="2931342" y="715849"/>
            <a:ext cx="8924925" cy="5427714"/>
          </a:xfrm>
        </p:spPr>
        <p:txBody>
          <a:bodyPr>
            <a:noAutofit/>
          </a:bodyPr>
          <a:lstStyle/>
          <a:p>
            <a:pPr marL="457200" indent="-457200">
              <a:lnSpc>
                <a:spcPct val="150000"/>
              </a:lnSpc>
              <a:spcBef>
                <a:spcPts val="0"/>
              </a:spcBef>
              <a:buFont typeface="+mj-lt"/>
              <a:buAutoNum type="arabicPeriod"/>
            </a:pPr>
            <a:r>
              <a:rPr lang="en-US" sz="3600" b="0" cap="none" spc="0" dirty="0">
                <a:solidFill>
                  <a:schemeClr val="tx2"/>
                </a:solidFill>
              </a:rPr>
              <a:t>What is the School Advisory Council?</a:t>
            </a:r>
          </a:p>
          <a:p>
            <a:pPr marL="457200" indent="-457200">
              <a:lnSpc>
                <a:spcPct val="150000"/>
              </a:lnSpc>
              <a:spcBef>
                <a:spcPts val="0"/>
              </a:spcBef>
              <a:buFont typeface="+mj-lt"/>
              <a:buAutoNum type="arabicPeriod"/>
            </a:pPr>
            <a:r>
              <a:rPr lang="en-US" sz="3600" b="0" cap="none" spc="0" dirty="0">
                <a:solidFill>
                  <a:schemeClr val="tx2"/>
                </a:solidFill>
              </a:rPr>
              <a:t>SAC Bylaws </a:t>
            </a:r>
          </a:p>
          <a:p>
            <a:pPr marL="457200" indent="-457200">
              <a:lnSpc>
                <a:spcPct val="150000"/>
              </a:lnSpc>
              <a:spcBef>
                <a:spcPts val="0"/>
              </a:spcBef>
              <a:buFont typeface="+mj-lt"/>
              <a:buAutoNum type="arabicPeriod"/>
            </a:pPr>
            <a:r>
              <a:rPr lang="en-US" sz="3600" b="0" cap="none" spc="0" dirty="0">
                <a:solidFill>
                  <a:schemeClr val="tx2"/>
                </a:solidFill>
              </a:rPr>
              <a:t>Membership </a:t>
            </a:r>
          </a:p>
          <a:p>
            <a:pPr marL="457200" indent="-457200">
              <a:lnSpc>
                <a:spcPct val="150000"/>
              </a:lnSpc>
              <a:spcBef>
                <a:spcPts val="0"/>
              </a:spcBef>
              <a:buFont typeface="+mj-lt"/>
              <a:buAutoNum type="arabicPeriod"/>
            </a:pPr>
            <a:r>
              <a:rPr lang="en-US" sz="3600" b="0" cap="none" spc="0" dirty="0">
                <a:solidFill>
                  <a:schemeClr val="tx2"/>
                </a:solidFill>
              </a:rPr>
              <a:t>Meetings</a:t>
            </a:r>
          </a:p>
          <a:p>
            <a:pPr marL="457200" indent="-457200">
              <a:lnSpc>
                <a:spcPct val="150000"/>
              </a:lnSpc>
              <a:spcBef>
                <a:spcPts val="0"/>
              </a:spcBef>
              <a:buFont typeface="+mj-lt"/>
              <a:buAutoNum type="arabicPeriod"/>
            </a:pPr>
            <a:r>
              <a:rPr lang="en-US" sz="3600" b="0" cap="none" spc="0" dirty="0">
                <a:solidFill>
                  <a:schemeClr val="tx2"/>
                </a:solidFill>
              </a:rPr>
              <a:t>SAC Duties</a:t>
            </a:r>
          </a:p>
          <a:p>
            <a:pPr marL="457200" indent="-457200">
              <a:lnSpc>
                <a:spcPct val="150000"/>
              </a:lnSpc>
              <a:spcBef>
                <a:spcPts val="0"/>
              </a:spcBef>
              <a:buFont typeface="+mj-lt"/>
              <a:buAutoNum type="arabicPeriod"/>
            </a:pPr>
            <a:r>
              <a:rPr lang="en-US" sz="3600" b="0" cap="none" spc="0" dirty="0">
                <a:solidFill>
                  <a:schemeClr val="tx2"/>
                </a:solidFill>
              </a:rPr>
              <a:t>Questions </a:t>
            </a:r>
          </a:p>
          <a:p>
            <a:pPr marL="457200" indent="-457200">
              <a:buFont typeface="+mj-lt"/>
              <a:buAutoNum type="arabicPeriod"/>
            </a:pPr>
            <a:endParaRPr lang="en-US" sz="3600" b="0" cap="none" spc="0" dirty="0">
              <a:solidFill>
                <a:schemeClr val="tx2"/>
              </a:solidFill>
            </a:endParaRPr>
          </a:p>
          <a:p>
            <a:pPr marL="457200" indent="-457200">
              <a:buFont typeface="+mj-lt"/>
              <a:buAutoNum type="arabicPeriod"/>
            </a:pPr>
            <a:endParaRPr lang="en-US" sz="3600" b="0" cap="none" spc="0" dirty="0">
              <a:solidFill>
                <a:schemeClr val="tx2"/>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smtClean="0"/>
              <a:pPr/>
              <a:t>2</a:t>
            </a:fld>
            <a:endParaRPr lang="en-US" dirty="0"/>
          </a:p>
        </p:txBody>
      </p:sp>
    </p:spTree>
    <p:extLst>
      <p:ext uri="{BB962C8B-B14F-4D97-AF65-F5344CB8AC3E}">
        <p14:creationId xmlns:p14="http://schemas.microsoft.com/office/powerpoint/2010/main" val="332470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40845"/>
            <a:ext cx="10178322" cy="1492132"/>
          </a:xfrm>
        </p:spPr>
        <p:txBody>
          <a:bodyPr/>
          <a:lstStyle/>
          <a:p>
            <a:r>
              <a:rPr lang="en-US" spc="-150" dirty="0"/>
              <a:t>SAC Membership Duties</a:t>
            </a:r>
          </a:p>
        </p:txBody>
      </p:sp>
      <p:sp>
        <p:nvSpPr>
          <p:cNvPr id="3" name="Content Placeholder 2"/>
          <p:cNvSpPr>
            <a:spLocks noGrp="1"/>
          </p:cNvSpPr>
          <p:nvPr>
            <p:ph idx="1"/>
          </p:nvPr>
        </p:nvSpPr>
        <p:spPr>
          <a:xfrm>
            <a:off x="1251678" y="1061050"/>
            <a:ext cx="10178322" cy="5796950"/>
          </a:xfrm>
        </p:spPr>
        <p:txBody>
          <a:bodyPr>
            <a:normAutofit fontScale="77500" lnSpcReduction="20000"/>
          </a:bodyPr>
          <a:lstStyle/>
          <a:p>
            <a:r>
              <a:rPr lang="en-US" sz="3200" b="1" dirty="0"/>
              <a:t>Duties of the SAC Chair: </a:t>
            </a:r>
          </a:p>
          <a:p>
            <a:pPr lvl="1"/>
            <a:r>
              <a:rPr lang="en-US" dirty="0"/>
              <a:t>Knowledge of the school improvement process </a:t>
            </a:r>
          </a:p>
          <a:p>
            <a:pPr lvl="1"/>
            <a:r>
              <a:rPr lang="en-US" dirty="0"/>
              <a:t>Prepared for meetings: notifies members of meetings and training opportunities. </a:t>
            </a:r>
          </a:p>
          <a:p>
            <a:pPr lvl="1"/>
            <a:r>
              <a:rPr lang="en-US" dirty="0"/>
              <a:t>Facilitates the meetings </a:t>
            </a:r>
          </a:p>
          <a:p>
            <a:pPr lvl="1"/>
            <a:r>
              <a:rPr lang="en-US" dirty="0"/>
              <a:t>Keeps to task, maintains order, involves members</a:t>
            </a:r>
            <a:endParaRPr lang="en-US" sz="3200" b="1" dirty="0"/>
          </a:p>
          <a:p>
            <a:r>
              <a:rPr lang="en-US" sz="3200" b="1" dirty="0"/>
              <a:t>Duties of the School Principal: </a:t>
            </a:r>
          </a:p>
          <a:p>
            <a:pPr lvl="1"/>
            <a:r>
              <a:rPr lang="en-US" dirty="0"/>
              <a:t>Know and follow SAC guidelines / laws</a:t>
            </a:r>
          </a:p>
          <a:p>
            <a:pPr lvl="1"/>
            <a:r>
              <a:rPr lang="en-US" dirty="0"/>
              <a:t>Assess school data and surveys</a:t>
            </a:r>
          </a:p>
          <a:p>
            <a:pPr lvl="1"/>
            <a:r>
              <a:rPr lang="en-US" dirty="0"/>
              <a:t>Facilitates SAC recommendations in development and implementation of SIP </a:t>
            </a:r>
          </a:p>
          <a:p>
            <a:pPr lvl="1"/>
            <a:r>
              <a:rPr lang="en-US" dirty="0"/>
              <a:t>Keep SAC informed on activities and policies of the school </a:t>
            </a:r>
          </a:p>
          <a:p>
            <a:pPr lvl="1"/>
            <a:r>
              <a:rPr lang="en-US" dirty="0"/>
              <a:t>Encourage participation, problem solving, and teamwork</a:t>
            </a:r>
          </a:p>
          <a:p>
            <a:pPr lvl="1"/>
            <a:r>
              <a:rPr lang="en-US" dirty="0"/>
              <a:t>Prepare the agenda </a:t>
            </a:r>
          </a:p>
          <a:p>
            <a:r>
              <a:rPr lang="en-US" sz="3200" b="1" dirty="0"/>
              <a:t>Duties of the SAC Secretary: </a:t>
            </a:r>
          </a:p>
          <a:p>
            <a:pPr lvl="1"/>
            <a:r>
              <a:rPr lang="en-US" dirty="0"/>
              <a:t>Accurate record keeping </a:t>
            </a:r>
          </a:p>
          <a:p>
            <a:pPr lvl="1"/>
            <a:r>
              <a:rPr lang="en-US" dirty="0"/>
              <a:t>Keeps record of attendance </a:t>
            </a:r>
          </a:p>
          <a:p>
            <a:pPr lvl="1"/>
            <a:r>
              <a:rPr lang="en-US" dirty="0"/>
              <a:t>During the meeting: read and provide minutes </a:t>
            </a:r>
          </a:p>
          <a:p>
            <a:pPr lvl="1"/>
            <a:r>
              <a:rPr lang="en-US" dirty="0"/>
              <a:t>Notification of elections or appointments </a:t>
            </a:r>
          </a:p>
          <a:p>
            <a:pPr lvl="1"/>
            <a:r>
              <a:rPr lang="en-US" dirty="0"/>
              <a:t>Preparing the minutes promptly and dispatching them for preparation of the agenda </a:t>
            </a:r>
          </a:p>
          <a:p>
            <a:pPr marL="457200" lvl="1" indent="0">
              <a:buNone/>
            </a:pP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20</a:t>
            </a:fld>
            <a:endParaRPr lang="en-US" dirty="0"/>
          </a:p>
        </p:txBody>
      </p:sp>
    </p:spTree>
    <p:extLst>
      <p:ext uri="{BB962C8B-B14F-4D97-AF65-F5344CB8AC3E}">
        <p14:creationId xmlns:p14="http://schemas.microsoft.com/office/powerpoint/2010/main" val="1973747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1684" y="172192"/>
            <a:ext cx="3678316" cy="2337758"/>
          </a:xfrm>
        </p:spPr>
        <p:txBody>
          <a:bodyPr>
            <a:noAutofit/>
          </a:bodyPr>
          <a:lstStyle/>
          <a:p>
            <a:r>
              <a:rPr lang="en-US" sz="2800" dirty="0">
                <a:solidFill>
                  <a:schemeClr val="accent1">
                    <a:lumMod val="40000"/>
                    <a:lumOff val="60000"/>
                  </a:schemeClr>
                </a:solidFill>
              </a:rPr>
              <a:t>Assists in the preparation of the School Improvement Plan</a:t>
            </a:r>
          </a:p>
        </p:txBody>
      </p:sp>
      <p:sp>
        <p:nvSpPr>
          <p:cNvPr id="4" name="Text Placeholder 3"/>
          <p:cNvSpPr>
            <a:spLocks noGrp="1"/>
          </p:cNvSpPr>
          <p:nvPr>
            <p:ph type="body" sz="half" idx="2"/>
          </p:nvPr>
        </p:nvSpPr>
        <p:spPr>
          <a:xfrm>
            <a:off x="7751684" y="2671949"/>
            <a:ext cx="4024297" cy="4079990"/>
          </a:xfrm>
        </p:spPr>
        <p:txBody>
          <a:bodyPr>
            <a:normAutofit/>
          </a:bodyPr>
          <a:lstStyle/>
          <a:p>
            <a:r>
              <a:rPr lang="en-US" sz="2400" b="1" dirty="0">
                <a:solidFill>
                  <a:schemeClr val="bg1"/>
                </a:solidFill>
              </a:rPr>
              <a:t>Determine the needs of the school through: </a:t>
            </a:r>
          </a:p>
          <a:p>
            <a:pPr marL="342900" indent="-342900">
              <a:lnSpc>
                <a:spcPct val="110000"/>
              </a:lnSpc>
              <a:spcBef>
                <a:spcPts val="600"/>
              </a:spcBef>
              <a:buClr>
                <a:schemeClr val="bg1"/>
              </a:buClr>
              <a:buFont typeface="Arial" panose="020B0604020202020204" pitchFamily="34" charset="0"/>
              <a:buChar char="•"/>
            </a:pPr>
            <a:r>
              <a:rPr lang="en-US" sz="2400" dirty="0">
                <a:solidFill>
                  <a:schemeClr val="bg1"/>
                </a:solidFill>
              </a:rPr>
              <a:t>Surveys</a:t>
            </a:r>
          </a:p>
          <a:p>
            <a:pPr marL="342900" indent="-342900">
              <a:lnSpc>
                <a:spcPct val="110000"/>
              </a:lnSpc>
              <a:spcBef>
                <a:spcPts val="600"/>
              </a:spcBef>
              <a:buClr>
                <a:schemeClr val="bg1"/>
              </a:buClr>
              <a:buFont typeface="Arial" panose="020B0604020202020204" pitchFamily="34" charset="0"/>
              <a:buChar char="•"/>
            </a:pPr>
            <a:r>
              <a:rPr lang="en-US" sz="2400" dirty="0">
                <a:solidFill>
                  <a:schemeClr val="bg1"/>
                </a:solidFill>
              </a:rPr>
              <a:t>Discussions with SAC </a:t>
            </a:r>
          </a:p>
          <a:p>
            <a:pPr marL="342900" indent="-342900">
              <a:lnSpc>
                <a:spcPct val="110000"/>
              </a:lnSpc>
              <a:spcBef>
                <a:spcPts val="600"/>
              </a:spcBef>
              <a:buClr>
                <a:schemeClr val="bg1"/>
              </a:buClr>
              <a:buFont typeface="Arial" panose="020B0604020202020204" pitchFamily="34" charset="0"/>
              <a:buChar char="•"/>
            </a:pPr>
            <a:r>
              <a:rPr lang="en-US" sz="2400" dirty="0">
                <a:solidFill>
                  <a:schemeClr val="bg1"/>
                </a:solidFill>
              </a:rPr>
              <a:t>Assessing the prior year’s SIP </a:t>
            </a:r>
          </a:p>
          <a:p>
            <a:pPr marL="342900" indent="-342900">
              <a:lnSpc>
                <a:spcPct val="110000"/>
              </a:lnSpc>
              <a:spcBef>
                <a:spcPts val="600"/>
              </a:spcBef>
              <a:buClr>
                <a:schemeClr val="bg1"/>
              </a:buClr>
              <a:buFont typeface="Arial" panose="020B0604020202020204" pitchFamily="34" charset="0"/>
              <a:buChar char="•"/>
            </a:pPr>
            <a:r>
              <a:rPr lang="en-US" sz="2400" dirty="0">
                <a:solidFill>
                  <a:schemeClr val="bg1"/>
                </a:solidFill>
              </a:rPr>
              <a:t>Using available data (FSA /NGSS) </a:t>
            </a:r>
          </a:p>
        </p:txBody>
      </p:sp>
      <p:sp>
        <p:nvSpPr>
          <p:cNvPr id="5" name="Slide Number Placeholder 4"/>
          <p:cNvSpPr>
            <a:spLocks noGrp="1"/>
          </p:cNvSpPr>
          <p:nvPr>
            <p:ph type="sldNum" sz="quarter" idx="12"/>
          </p:nvPr>
        </p:nvSpPr>
        <p:spPr/>
        <p:txBody>
          <a:bodyPr/>
          <a:lstStyle/>
          <a:p>
            <a:fld id="{71766878-3199-4EAB-94E7-2D6D11070E14}" type="slidenum">
              <a:rPr lang="en-US" smtClean="0"/>
              <a:t>21</a:t>
            </a:fld>
            <a:endParaRPr lang="en-US" dirty="0"/>
          </a:p>
        </p:txBody>
      </p:sp>
      <p:pic>
        <p:nvPicPr>
          <p:cNvPr id="9" name="Picture Placeholder 8" descr="c# - Notebook-like background for a TextBox in a Windows ..."/>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236" b="252"/>
          <a:stretch/>
        </p:blipFill>
        <p:spPr>
          <a:xfrm rot="1277607">
            <a:off x="1689570" y="619830"/>
            <a:ext cx="4449927" cy="5512279"/>
          </a:xfrm>
        </p:spPr>
      </p:pic>
      <p:sp>
        <p:nvSpPr>
          <p:cNvPr id="10" name="Rectangle 9"/>
          <p:cNvSpPr/>
          <p:nvPr/>
        </p:nvSpPr>
        <p:spPr>
          <a:xfrm>
            <a:off x="600379" y="1202607"/>
            <a:ext cx="6911100" cy="3785652"/>
          </a:xfrm>
          <a:prstGeom prst="rect">
            <a:avLst/>
          </a:prstGeom>
          <a:noFill/>
        </p:spPr>
        <p:txBody>
          <a:bodyPr wrap="square" lIns="91440" tIns="45720" rIns="91440" bIns="45720">
            <a:spAutoFit/>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School </a:t>
            </a:r>
          </a:p>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Improvement </a:t>
            </a:r>
          </a:p>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Plan </a:t>
            </a:r>
          </a:p>
        </p:txBody>
      </p:sp>
    </p:spTree>
    <p:extLst>
      <p:ext uri="{BB962C8B-B14F-4D97-AF65-F5344CB8AC3E}">
        <p14:creationId xmlns:p14="http://schemas.microsoft.com/office/powerpoint/2010/main" val="1259301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82385"/>
            <a:ext cx="10984675" cy="1492132"/>
          </a:xfrm>
        </p:spPr>
        <p:txBody>
          <a:bodyPr/>
          <a:lstStyle/>
          <a:p>
            <a:r>
              <a:rPr lang="en-US" spc="-300" dirty="0"/>
              <a:t>School Improvement Plans</a:t>
            </a:r>
          </a:p>
        </p:txBody>
      </p:sp>
      <p:sp>
        <p:nvSpPr>
          <p:cNvPr id="4" name="Content Placeholder 3"/>
          <p:cNvSpPr>
            <a:spLocks noGrp="1"/>
          </p:cNvSpPr>
          <p:nvPr>
            <p:ph idx="1"/>
          </p:nvPr>
        </p:nvSpPr>
        <p:spPr>
          <a:xfrm>
            <a:off x="914400" y="1128451"/>
            <a:ext cx="10706100" cy="5561909"/>
          </a:xfrm>
        </p:spPr>
        <p:txBody>
          <a:bodyPr>
            <a:normAutofit/>
          </a:bodyPr>
          <a:lstStyle/>
          <a:p>
            <a:pPr>
              <a:lnSpc>
                <a:spcPct val="100000"/>
              </a:lnSpc>
            </a:pPr>
            <a:r>
              <a:rPr lang="en-US" sz="3200" dirty="0"/>
              <a:t>What is a SIP? </a:t>
            </a:r>
          </a:p>
          <a:p>
            <a:pPr lvl="1">
              <a:lnSpc>
                <a:spcPct val="100000"/>
              </a:lnSpc>
            </a:pPr>
            <a:r>
              <a:rPr lang="en-US" sz="3000" dirty="0"/>
              <a:t>It is made up of goals and objectives established for the school based upon an individual school’s needs.</a:t>
            </a:r>
            <a:endParaRPr lang="en-US" sz="3200" dirty="0"/>
          </a:p>
          <a:p>
            <a:pPr>
              <a:lnSpc>
                <a:spcPct val="100000"/>
              </a:lnSpc>
            </a:pPr>
            <a:r>
              <a:rPr lang="en-US" sz="3200" dirty="0"/>
              <a:t>Purpose:</a:t>
            </a:r>
          </a:p>
          <a:p>
            <a:pPr lvl="1">
              <a:lnSpc>
                <a:spcPct val="100000"/>
              </a:lnSpc>
            </a:pPr>
            <a:r>
              <a:rPr lang="en-US" sz="3000" dirty="0"/>
              <a:t>To enhance student performance through a school based management process.</a:t>
            </a:r>
          </a:p>
          <a:p>
            <a:pPr>
              <a:lnSpc>
                <a:spcPct val="100000"/>
              </a:lnSpc>
            </a:pPr>
            <a:r>
              <a:rPr lang="en-US" sz="3200" dirty="0"/>
              <a:t>Funds: </a:t>
            </a:r>
          </a:p>
          <a:p>
            <a:pPr lvl="1">
              <a:lnSpc>
                <a:spcPct val="100000"/>
              </a:lnSpc>
            </a:pPr>
            <a:r>
              <a:rPr lang="en-US" sz="3000" b="1" dirty="0"/>
              <a:t>School Improvement Funds </a:t>
            </a:r>
            <a:r>
              <a:rPr lang="en-US" sz="3000" dirty="0"/>
              <a:t>have been made available to each school to assists with meeting the goals and objectives identified.</a:t>
            </a:r>
          </a:p>
        </p:txBody>
      </p:sp>
      <p:sp>
        <p:nvSpPr>
          <p:cNvPr id="7" name="Slide Number Placeholder 6"/>
          <p:cNvSpPr>
            <a:spLocks noGrp="1"/>
          </p:cNvSpPr>
          <p:nvPr>
            <p:ph type="sldNum" sz="quarter" idx="12"/>
          </p:nvPr>
        </p:nvSpPr>
        <p:spPr/>
        <p:txBody>
          <a:bodyPr/>
          <a:lstStyle/>
          <a:p>
            <a:fld id="{71766878-3199-4EAB-94E7-2D6D11070E14}" type="slidenum">
              <a:rPr lang="en-US" smtClean="0"/>
              <a:t>22</a:t>
            </a:fld>
            <a:endParaRPr lang="en-US" dirty="0"/>
          </a:p>
        </p:txBody>
      </p:sp>
      <p:sp>
        <p:nvSpPr>
          <p:cNvPr id="8" name="TextBox 7"/>
          <p:cNvSpPr txBox="1"/>
          <p:nvPr/>
        </p:nvSpPr>
        <p:spPr>
          <a:xfrm>
            <a:off x="8134350" y="6398310"/>
            <a:ext cx="4057650" cy="323165"/>
          </a:xfrm>
          <a:prstGeom prst="rect">
            <a:avLst/>
          </a:prstGeom>
          <a:noFill/>
        </p:spPr>
        <p:txBody>
          <a:bodyPr wrap="square" rtlCol="0">
            <a:spAutoFit/>
          </a:bodyPr>
          <a:lstStyle/>
          <a:p>
            <a:r>
              <a:rPr lang="en-US" sz="1500" dirty="0">
                <a:solidFill>
                  <a:schemeClr val="bg1">
                    <a:lumMod val="50000"/>
                  </a:schemeClr>
                </a:solidFill>
              </a:rPr>
              <a:t>(Fla. Stat. § 1001.452(1)(a), 2018)</a:t>
            </a:r>
          </a:p>
        </p:txBody>
      </p:sp>
    </p:spTree>
    <p:extLst>
      <p:ext uri="{BB962C8B-B14F-4D97-AF65-F5344CB8AC3E}">
        <p14:creationId xmlns:p14="http://schemas.microsoft.com/office/powerpoint/2010/main" val="367829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82385"/>
            <a:ext cx="10984675" cy="1492132"/>
          </a:xfrm>
        </p:spPr>
        <p:txBody>
          <a:bodyPr/>
          <a:lstStyle/>
          <a:p>
            <a:r>
              <a:rPr lang="en-US" spc="-300" dirty="0"/>
              <a:t>School Improvement Funds</a:t>
            </a:r>
          </a:p>
        </p:txBody>
      </p:sp>
      <p:sp>
        <p:nvSpPr>
          <p:cNvPr id="4" name="Content Placeholder 3"/>
          <p:cNvSpPr>
            <a:spLocks noGrp="1"/>
          </p:cNvSpPr>
          <p:nvPr>
            <p:ph idx="1"/>
          </p:nvPr>
        </p:nvSpPr>
        <p:spPr>
          <a:xfrm>
            <a:off x="914400" y="1128451"/>
            <a:ext cx="10706100" cy="5561909"/>
          </a:xfrm>
        </p:spPr>
        <p:txBody>
          <a:bodyPr>
            <a:normAutofit/>
          </a:bodyPr>
          <a:lstStyle/>
          <a:p>
            <a:pPr>
              <a:lnSpc>
                <a:spcPct val="100000"/>
              </a:lnSpc>
            </a:pPr>
            <a:r>
              <a:rPr lang="en-US" sz="3600" dirty="0"/>
              <a:t>School Improvement Funds: </a:t>
            </a:r>
          </a:p>
          <a:p>
            <a:pPr lvl="1">
              <a:lnSpc>
                <a:spcPct val="100000"/>
              </a:lnSpc>
            </a:pPr>
            <a:r>
              <a:rPr lang="en-US" sz="3600" dirty="0"/>
              <a:t> The intent is to have a direct, positive impact on student learning. </a:t>
            </a:r>
          </a:p>
          <a:p>
            <a:pPr lvl="1">
              <a:lnSpc>
                <a:spcPct val="100000"/>
              </a:lnSpc>
            </a:pPr>
            <a:r>
              <a:rPr lang="en-US" sz="3600" dirty="0"/>
              <a:t> Can be expended only on programs or projects selected by SAC </a:t>
            </a:r>
          </a:p>
          <a:p>
            <a:pPr lvl="1">
              <a:lnSpc>
                <a:spcPct val="100000"/>
              </a:lnSpc>
            </a:pPr>
            <a:r>
              <a:rPr lang="en-US" sz="3600" dirty="0"/>
              <a:t> Cannot be used for capital improvements or projects over one year</a:t>
            </a:r>
          </a:p>
          <a:p>
            <a:pPr lvl="2">
              <a:lnSpc>
                <a:spcPct val="100000"/>
              </a:lnSpc>
            </a:pPr>
            <a:r>
              <a:rPr lang="en-US" sz="3400" dirty="0"/>
              <a:t>SAC may determine to approve these funds for the subsequent year. </a:t>
            </a:r>
          </a:p>
          <a:p>
            <a:pPr>
              <a:lnSpc>
                <a:spcPct val="100000"/>
              </a:lnSpc>
            </a:pPr>
            <a:endParaRPr lang="en-US" sz="3000" dirty="0"/>
          </a:p>
        </p:txBody>
      </p:sp>
      <p:sp>
        <p:nvSpPr>
          <p:cNvPr id="7" name="Slide Number Placeholder 6"/>
          <p:cNvSpPr>
            <a:spLocks noGrp="1"/>
          </p:cNvSpPr>
          <p:nvPr>
            <p:ph type="sldNum" sz="quarter" idx="12"/>
          </p:nvPr>
        </p:nvSpPr>
        <p:spPr/>
        <p:txBody>
          <a:bodyPr/>
          <a:lstStyle/>
          <a:p>
            <a:fld id="{71766878-3199-4EAB-94E7-2D6D11070E14}" type="slidenum">
              <a:rPr lang="en-US" smtClean="0"/>
              <a:t>23</a:t>
            </a:fld>
            <a:endParaRPr lang="en-US" dirty="0"/>
          </a:p>
        </p:txBody>
      </p:sp>
      <p:sp>
        <p:nvSpPr>
          <p:cNvPr id="8" name="TextBox 7"/>
          <p:cNvSpPr txBox="1"/>
          <p:nvPr/>
        </p:nvSpPr>
        <p:spPr>
          <a:xfrm>
            <a:off x="8134350" y="6398310"/>
            <a:ext cx="4057650" cy="323165"/>
          </a:xfrm>
          <a:prstGeom prst="rect">
            <a:avLst/>
          </a:prstGeom>
          <a:noFill/>
        </p:spPr>
        <p:txBody>
          <a:bodyPr wrap="square" rtlCol="0">
            <a:spAutoFit/>
          </a:bodyPr>
          <a:lstStyle/>
          <a:p>
            <a:r>
              <a:rPr lang="en-US" sz="1500" dirty="0">
                <a:solidFill>
                  <a:schemeClr val="bg1">
                    <a:lumMod val="50000"/>
                  </a:schemeClr>
                </a:solidFill>
              </a:rPr>
              <a:t>(Fla. Stat. § 1001.452(1)(a), 2018)</a:t>
            </a:r>
          </a:p>
        </p:txBody>
      </p:sp>
    </p:spTree>
    <p:extLst>
      <p:ext uri="{BB962C8B-B14F-4D97-AF65-F5344CB8AC3E}">
        <p14:creationId xmlns:p14="http://schemas.microsoft.com/office/powerpoint/2010/main" val="1007062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money image transparent"/>
          <p:cNvPicPr>
            <a:picLocks noChangeAspect="1" noChangeArrowheads="1"/>
          </p:cNvPicPr>
          <p:nvPr/>
        </p:nvPicPr>
        <p:blipFill rotWithShape="1">
          <a:blip r:embed="rId2">
            <a:extLst>
              <a:ext uri="{28A0092B-C50C-407E-A947-70E740481C1C}">
                <a14:useLocalDpi xmlns:a14="http://schemas.microsoft.com/office/drawing/2010/main" val="0"/>
              </a:ext>
            </a:extLst>
          </a:blip>
          <a:srcRect l="2055" t="18803" b="13060"/>
          <a:stretch/>
        </p:blipFill>
        <p:spPr bwMode="auto">
          <a:xfrm rot="908053">
            <a:off x="7495589" y="2681767"/>
            <a:ext cx="4871672" cy="3388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500243" y="310711"/>
            <a:ext cx="7018316" cy="6337231"/>
          </a:xfrm>
        </p:spPr>
        <p:txBody>
          <a:bodyPr>
            <a:normAutofit/>
          </a:bodyPr>
          <a:lstStyle/>
          <a:p>
            <a:pPr>
              <a:lnSpc>
                <a:spcPct val="100000"/>
              </a:lnSpc>
              <a:spcBef>
                <a:spcPts val="0"/>
              </a:spcBef>
            </a:pPr>
            <a:r>
              <a:rPr lang="en-US" sz="2400" b="1" dirty="0">
                <a:solidFill>
                  <a:schemeClr val="accent5">
                    <a:lumMod val="50000"/>
                  </a:schemeClr>
                </a:solidFill>
              </a:rPr>
              <a:t>Schools that demonstrate improvement in overall school grade in one of the following ways, will receive funds from the Florida Department of Education.</a:t>
            </a:r>
            <a:endParaRPr lang="en-US" b="1" dirty="0">
              <a:solidFill>
                <a:schemeClr val="accent5">
                  <a:lumMod val="50000"/>
                </a:schemeClr>
              </a:solidFill>
            </a:endParaRPr>
          </a:p>
          <a:p>
            <a:pPr marL="285750" lvl="0" indent="-285750">
              <a:lnSpc>
                <a:spcPct val="100000"/>
              </a:lnSpc>
              <a:spcBef>
                <a:spcPts val="0"/>
              </a:spcBef>
              <a:buFont typeface="Arial" panose="020B0604020202020204" pitchFamily="34" charset="0"/>
              <a:buChar char="•"/>
            </a:pPr>
            <a:r>
              <a:rPr lang="en-US" sz="2400" dirty="0">
                <a:solidFill>
                  <a:schemeClr val="accent5">
                    <a:lumMod val="50000"/>
                  </a:schemeClr>
                </a:solidFill>
              </a:rPr>
              <a:t>Receive a school grade of ‘A’</a:t>
            </a:r>
          </a:p>
          <a:p>
            <a:pPr marL="285750" lvl="0" indent="-285750">
              <a:lnSpc>
                <a:spcPct val="100000"/>
              </a:lnSpc>
              <a:spcBef>
                <a:spcPts val="0"/>
              </a:spcBef>
              <a:buFont typeface="Arial" panose="020B0604020202020204" pitchFamily="34" charset="0"/>
              <a:buChar char="•"/>
            </a:pPr>
            <a:r>
              <a:rPr lang="en-US" sz="2400" dirty="0">
                <a:solidFill>
                  <a:schemeClr val="accent5">
                    <a:lumMod val="50000"/>
                  </a:schemeClr>
                </a:solidFill>
              </a:rPr>
              <a:t>Improve at least one letter grade over the previous year</a:t>
            </a:r>
            <a:endParaRPr lang="en-US" dirty="0">
              <a:solidFill>
                <a:schemeClr val="accent5">
                  <a:lumMod val="50000"/>
                </a:schemeClr>
              </a:solidFill>
            </a:endParaRPr>
          </a:p>
          <a:p>
            <a:pPr marL="285750" lvl="0" indent="-285750">
              <a:lnSpc>
                <a:spcPct val="100000"/>
              </a:lnSpc>
              <a:spcBef>
                <a:spcPts val="0"/>
              </a:spcBef>
              <a:buFont typeface="Arial" panose="020B0604020202020204" pitchFamily="34" charset="0"/>
              <a:buChar char="•"/>
            </a:pPr>
            <a:r>
              <a:rPr lang="en-US" sz="2400" dirty="0">
                <a:solidFill>
                  <a:schemeClr val="accent5">
                    <a:lumMod val="50000"/>
                  </a:schemeClr>
                </a:solidFill>
              </a:rPr>
              <a:t>Improve more than one letter grade and sustain the improvement the following school year</a:t>
            </a:r>
          </a:p>
          <a:p>
            <a:pPr lvl="0">
              <a:lnSpc>
                <a:spcPct val="100000"/>
              </a:lnSpc>
              <a:spcBef>
                <a:spcPts val="0"/>
              </a:spcBef>
            </a:pPr>
            <a:endParaRPr lang="en-US" sz="2400" dirty="0">
              <a:solidFill>
                <a:schemeClr val="accent5">
                  <a:lumMod val="50000"/>
                </a:schemeClr>
              </a:solidFill>
            </a:endParaRPr>
          </a:p>
          <a:p>
            <a:pPr lvl="0">
              <a:lnSpc>
                <a:spcPct val="100000"/>
              </a:lnSpc>
              <a:spcBef>
                <a:spcPts val="0"/>
              </a:spcBef>
            </a:pPr>
            <a:r>
              <a:rPr lang="en-US" sz="2400" b="1" dirty="0">
                <a:solidFill>
                  <a:schemeClr val="accent5">
                    <a:lumMod val="50000"/>
                  </a:schemeClr>
                </a:solidFill>
              </a:rPr>
              <a:t>These funds can be used for:</a:t>
            </a:r>
          </a:p>
          <a:p>
            <a:pPr marL="342900" lvl="0" indent="-342900">
              <a:lnSpc>
                <a:spcPct val="100000"/>
              </a:lnSpc>
              <a:spcBef>
                <a:spcPts val="0"/>
              </a:spcBef>
              <a:buFont typeface="Arial" panose="020B0604020202020204" pitchFamily="34" charset="0"/>
              <a:buChar char="•"/>
            </a:pPr>
            <a:r>
              <a:rPr lang="en-US" sz="2400" dirty="0">
                <a:solidFill>
                  <a:schemeClr val="accent5">
                    <a:lumMod val="50000"/>
                  </a:schemeClr>
                </a:solidFill>
              </a:rPr>
              <a:t>Nonrecurring faculty and staff bonuses</a:t>
            </a:r>
            <a:endParaRPr lang="en-US" dirty="0">
              <a:solidFill>
                <a:schemeClr val="accent5">
                  <a:lumMod val="50000"/>
                </a:schemeClr>
              </a:solidFill>
            </a:endParaRPr>
          </a:p>
          <a:p>
            <a:pPr marL="342900" lvl="0" indent="-342900">
              <a:lnSpc>
                <a:spcPct val="100000"/>
              </a:lnSpc>
              <a:spcBef>
                <a:spcPts val="0"/>
              </a:spcBef>
              <a:buFont typeface="Arial" panose="020B0604020202020204" pitchFamily="34" charset="0"/>
              <a:buChar char="•"/>
            </a:pPr>
            <a:r>
              <a:rPr lang="en-US" sz="2400" dirty="0">
                <a:solidFill>
                  <a:schemeClr val="accent5">
                    <a:lumMod val="50000"/>
                  </a:schemeClr>
                </a:solidFill>
              </a:rPr>
              <a:t>Nonrecurring expenditures for educational equipment and materials</a:t>
            </a:r>
            <a:endParaRPr lang="en-US" dirty="0">
              <a:solidFill>
                <a:schemeClr val="accent5">
                  <a:lumMod val="50000"/>
                </a:schemeClr>
              </a:solidFill>
            </a:endParaRPr>
          </a:p>
          <a:p>
            <a:pPr marL="342900" lvl="0" indent="-342900">
              <a:lnSpc>
                <a:spcPct val="100000"/>
              </a:lnSpc>
              <a:spcBef>
                <a:spcPts val="0"/>
              </a:spcBef>
              <a:buFont typeface="Arial" panose="020B0604020202020204" pitchFamily="34" charset="0"/>
              <a:buChar char="•"/>
            </a:pPr>
            <a:r>
              <a:rPr lang="en-US" sz="2400" dirty="0">
                <a:solidFill>
                  <a:schemeClr val="accent5">
                    <a:lumMod val="50000"/>
                  </a:schemeClr>
                </a:solidFill>
              </a:rPr>
              <a:t>Temporary personnel to assist in maintaining or improving student performance</a:t>
            </a:r>
            <a:endParaRPr lang="en-US" dirty="0">
              <a:solidFill>
                <a:schemeClr val="accent5">
                  <a:lumMod val="50000"/>
                </a:schemeClr>
              </a:solidFill>
            </a:endParaRPr>
          </a:p>
          <a:p>
            <a:pPr marL="342900" indent="-342900">
              <a:lnSpc>
                <a:spcPct val="100000"/>
              </a:lnSpc>
              <a:spcBef>
                <a:spcPts val="0"/>
              </a:spcBef>
              <a:buFont typeface="Arial" panose="020B0604020202020204" pitchFamily="34" charset="0"/>
              <a:buChar char="•"/>
            </a:pPr>
            <a:endParaRPr lang="en-US" sz="2400" dirty="0">
              <a:solidFill>
                <a:schemeClr val="tx2"/>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smtClean="0"/>
              <a:t>24</a:t>
            </a:fld>
            <a:endParaRPr lang="en-US" dirty="0"/>
          </a:p>
        </p:txBody>
      </p:sp>
      <p:sp>
        <p:nvSpPr>
          <p:cNvPr id="10" name="Rectangle 9"/>
          <p:cNvSpPr/>
          <p:nvPr/>
        </p:nvSpPr>
        <p:spPr>
          <a:xfrm>
            <a:off x="7899448" y="170447"/>
            <a:ext cx="4109672" cy="2308324"/>
          </a:xfrm>
          <a:prstGeom prst="rect">
            <a:avLst/>
          </a:prstGeom>
          <a:noFill/>
        </p:spPr>
        <p:txBody>
          <a:bodyPr wrap="square" lIns="91440" tIns="45720" rIns="91440" bIns="45720">
            <a:spAutoFit/>
          </a:bodyPr>
          <a:lstStyle/>
          <a:p>
            <a:pPr algn="ctr"/>
            <a:r>
              <a:rPr lang="en-US" sz="4800" b="1" dirty="0">
                <a:ln w="6600">
                  <a:solidFill>
                    <a:schemeClr val="accent2"/>
                  </a:solidFill>
                  <a:prstDash val="solid"/>
                </a:ln>
                <a:solidFill>
                  <a:srgbClr val="FFFFFF"/>
                </a:solidFill>
                <a:effectLst>
                  <a:outerShdw dist="38100" dir="2700000" algn="tl" rotWithShape="0">
                    <a:schemeClr val="accent2"/>
                  </a:outerShdw>
                </a:effectLst>
              </a:rPr>
              <a:t>School </a:t>
            </a:r>
          </a:p>
          <a:p>
            <a:pPr algn="ctr"/>
            <a:r>
              <a:rPr lang="en-US" sz="4800" b="1" dirty="0">
                <a:ln w="6600">
                  <a:solidFill>
                    <a:schemeClr val="accent2"/>
                  </a:solidFill>
                  <a:prstDash val="solid"/>
                </a:ln>
                <a:solidFill>
                  <a:srgbClr val="FFFFFF"/>
                </a:solidFill>
                <a:effectLst>
                  <a:outerShdw dist="38100" dir="2700000" algn="tl" rotWithShape="0">
                    <a:schemeClr val="accent2"/>
                  </a:outerShdw>
                </a:effectLst>
              </a:rPr>
              <a:t>Recognition Funds</a:t>
            </a:r>
          </a:p>
        </p:txBody>
      </p:sp>
    </p:spTree>
    <p:extLst>
      <p:ext uri="{BB962C8B-B14F-4D97-AF65-F5344CB8AC3E}">
        <p14:creationId xmlns:p14="http://schemas.microsoft.com/office/powerpoint/2010/main" val="428905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82385"/>
            <a:ext cx="10984675" cy="1492132"/>
          </a:xfrm>
        </p:spPr>
        <p:txBody>
          <a:bodyPr/>
          <a:lstStyle/>
          <a:p>
            <a:r>
              <a:rPr lang="en-US" spc="-300" dirty="0"/>
              <a:t>School Recognition Funds</a:t>
            </a:r>
          </a:p>
        </p:txBody>
      </p:sp>
      <p:sp>
        <p:nvSpPr>
          <p:cNvPr id="4" name="Content Placeholder 3"/>
          <p:cNvSpPr>
            <a:spLocks noGrp="1"/>
          </p:cNvSpPr>
          <p:nvPr>
            <p:ph idx="1"/>
          </p:nvPr>
        </p:nvSpPr>
        <p:spPr>
          <a:xfrm>
            <a:off x="1484416" y="1355459"/>
            <a:ext cx="9785268" cy="5561909"/>
          </a:xfrm>
        </p:spPr>
        <p:txBody>
          <a:bodyPr>
            <a:normAutofit/>
          </a:bodyPr>
          <a:lstStyle/>
          <a:p>
            <a:pPr marL="0" indent="0">
              <a:buNone/>
            </a:pPr>
            <a:r>
              <a:rPr lang="en-US" sz="2800" dirty="0">
                <a:solidFill>
                  <a:schemeClr val="tx2"/>
                </a:solidFill>
              </a:rPr>
              <a:t>The School Advisory Council and school staff must come to a decision on the use of these funds by February 1st. If a decision is not made by February 1st, the award must be equally distributed to classroom teachers currently teaching at your school.</a:t>
            </a:r>
          </a:p>
          <a:p>
            <a:pPr marL="800100" lvl="1" indent="-342900">
              <a:buFont typeface="Arial" panose="020B0604020202020204" pitchFamily="34" charset="0"/>
              <a:buChar char="•"/>
            </a:pPr>
            <a:r>
              <a:rPr lang="en-US" sz="2400" u="sng" dirty="0" smtClean="0">
                <a:solidFill>
                  <a:schemeClr val="tx2"/>
                </a:solidFill>
              </a:rPr>
              <a:t>Would not include - </a:t>
            </a:r>
            <a:r>
              <a:rPr lang="en-US" sz="2400" dirty="0" smtClean="0">
                <a:solidFill>
                  <a:schemeClr val="tx2"/>
                </a:solidFill>
              </a:rPr>
              <a:t>staff</a:t>
            </a:r>
            <a:r>
              <a:rPr lang="en-US" sz="2400" dirty="0">
                <a:solidFill>
                  <a:schemeClr val="tx2"/>
                </a:solidFill>
              </a:rPr>
              <a:t>, administration, librarians, guidance counselors, paraprofessionals, etc.</a:t>
            </a:r>
          </a:p>
        </p:txBody>
      </p:sp>
      <p:sp>
        <p:nvSpPr>
          <p:cNvPr id="7" name="Slide Number Placeholder 6"/>
          <p:cNvSpPr>
            <a:spLocks noGrp="1"/>
          </p:cNvSpPr>
          <p:nvPr>
            <p:ph type="sldNum" sz="quarter" idx="12"/>
          </p:nvPr>
        </p:nvSpPr>
        <p:spPr/>
        <p:txBody>
          <a:bodyPr/>
          <a:lstStyle/>
          <a:p>
            <a:fld id="{71766878-3199-4EAB-94E7-2D6D11070E14}" type="slidenum">
              <a:rPr lang="en-US" smtClean="0"/>
              <a:t>25</a:t>
            </a:fld>
            <a:endParaRPr lang="en-US" dirty="0"/>
          </a:p>
        </p:txBody>
      </p:sp>
    </p:spTree>
    <p:extLst>
      <p:ext uri="{BB962C8B-B14F-4D97-AF65-F5344CB8AC3E}">
        <p14:creationId xmlns:p14="http://schemas.microsoft.com/office/powerpoint/2010/main" val="4041679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826153" y="1733718"/>
            <a:ext cx="6115755" cy="3426916"/>
          </a:xfrm>
        </p:spPr>
        <p:txBody>
          <a:bodyPr anchor="t">
            <a:normAutofit/>
          </a:bodyPr>
          <a:lstStyle/>
          <a:p>
            <a:pPr algn="ctr"/>
            <a:r>
              <a:rPr lang="en-US" sz="6000" dirty="0" smtClean="0">
                <a:solidFill>
                  <a:schemeClr val="accent4">
                    <a:lumMod val="40000"/>
                    <a:lumOff val="60000"/>
                  </a:schemeClr>
                </a:solidFill>
              </a:rPr>
              <a:t>Sources of Information </a:t>
            </a:r>
            <a:endParaRPr lang="en-US" sz="6000" dirty="0">
              <a:solidFill>
                <a:schemeClr val="accent4">
                  <a:lumMod val="40000"/>
                  <a:lumOff val="60000"/>
                </a:schemeClr>
              </a:solidFill>
            </a:endParaRPr>
          </a:p>
        </p:txBody>
      </p:sp>
      <p:sp>
        <p:nvSpPr>
          <p:cNvPr id="3" name="Content Placeholder 2"/>
          <p:cNvSpPr>
            <a:spLocks noGrp="1"/>
          </p:cNvSpPr>
          <p:nvPr>
            <p:ph idx="1"/>
          </p:nvPr>
        </p:nvSpPr>
        <p:spPr>
          <a:xfrm>
            <a:off x="642796" y="271604"/>
            <a:ext cx="6545655" cy="6586395"/>
          </a:xfrm>
        </p:spPr>
        <p:txBody>
          <a:bodyPr>
            <a:normAutofit fontScale="77500" lnSpcReduction="20000"/>
          </a:bodyPr>
          <a:lstStyle/>
          <a:p>
            <a:pPr>
              <a:lnSpc>
                <a:spcPct val="120000"/>
              </a:lnSpc>
              <a:spcBef>
                <a:spcPts val="0"/>
              </a:spcBef>
            </a:pPr>
            <a:r>
              <a:rPr lang="en-US" dirty="0"/>
              <a:t>Search Florida Statutes at: </a:t>
            </a:r>
            <a:r>
              <a:rPr lang="en-US" u="sng" dirty="0">
                <a:hlinkClick r:id="rId3"/>
              </a:rPr>
              <a:t>http://www.leg.state.fl.us/Statutes</a:t>
            </a:r>
            <a:r>
              <a:rPr lang="en-US" dirty="0"/>
              <a:t> </a:t>
            </a:r>
            <a:endParaRPr lang="en-US" dirty="0" smtClean="0"/>
          </a:p>
          <a:p>
            <a:pPr lvl="1">
              <a:lnSpc>
                <a:spcPct val="120000"/>
              </a:lnSpc>
              <a:spcBef>
                <a:spcPts val="0"/>
              </a:spcBef>
              <a:spcAft>
                <a:spcPts val="1800"/>
              </a:spcAft>
            </a:pPr>
            <a:r>
              <a:rPr lang="en-US" dirty="0" smtClean="0"/>
              <a:t>(</a:t>
            </a:r>
            <a:r>
              <a:rPr lang="en-US" u="sng" dirty="0">
                <a:hlinkClick r:id="rId4"/>
              </a:rPr>
              <a:t>Florida State Statute 1001.452</a:t>
            </a:r>
            <a:r>
              <a:rPr lang="en-US" dirty="0" smtClean="0"/>
              <a:t>)</a:t>
            </a:r>
            <a:endParaRPr lang="en-US" dirty="0"/>
          </a:p>
          <a:p>
            <a:pPr>
              <a:lnSpc>
                <a:spcPct val="120000"/>
              </a:lnSpc>
              <a:spcBef>
                <a:spcPts val="0"/>
              </a:spcBef>
              <a:spcAft>
                <a:spcPts val="1800"/>
              </a:spcAft>
            </a:pPr>
            <a:r>
              <a:rPr lang="en-US" dirty="0" smtClean="0"/>
              <a:t>The </a:t>
            </a:r>
            <a:r>
              <a:rPr lang="en-US" dirty="0"/>
              <a:t>FDOE website offers information pertinent to school improvement and other helpful data at </a:t>
            </a:r>
            <a:r>
              <a:rPr lang="en-US" u="sng" dirty="0" smtClean="0">
                <a:hlinkClick r:id="rId5"/>
              </a:rPr>
              <a:t>http</a:t>
            </a:r>
            <a:r>
              <a:rPr lang="en-US" u="sng" dirty="0">
                <a:hlinkClick r:id="rId5"/>
              </a:rPr>
              <a:t>://www.fldoe.org</a:t>
            </a:r>
            <a:r>
              <a:rPr lang="en-US" dirty="0" smtClean="0">
                <a:hlinkClick r:id="rId5"/>
              </a:rPr>
              <a:t>.</a:t>
            </a:r>
            <a:endParaRPr lang="en-US" dirty="0"/>
          </a:p>
          <a:p>
            <a:pPr>
              <a:lnSpc>
                <a:spcPct val="120000"/>
              </a:lnSpc>
              <a:spcBef>
                <a:spcPts val="0"/>
              </a:spcBef>
              <a:spcAft>
                <a:spcPts val="1800"/>
              </a:spcAft>
            </a:pPr>
            <a:r>
              <a:rPr lang="en-US" dirty="0"/>
              <a:t>Government in the Sunshine Law </a:t>
            </a:r>
            <a:r>
              <a:rPr lang="en-US" u="sng" dirty="0" smtClean="0">
                <a:hlinkClick r:id="rId6"/>
              </a:rPr>
              <a:t>http</a:t>
            </a:r>
            <a:r>
              <a:rPr lang="en-US" u="sng" dirty="0">
                <a:hlinkClick r:id="rId6"/>
              </a:rPr>
              <a:t>://myfloridalegal.com/sunshine</a:t>
            </a:r>
            <a:r>
              <a:rPr lang="en-US" dirty="0" smtClean="0"/>
              <a:t>.</a:t>
            </a:r>
          </a:p>
          <a:p>
            <a:pPr>
              <a:lnSpc>
                <a:spcPct val="120000"/>
              </a:lnSpc>
              <a:spcBef>
                <a:spcPts val="0"/>
              </a:spcBef>
              <a:spcAft>
                <a:spcPts val="1800"/>
              </a:spcAft>
            </a:pPr>
            <a:r>
              <a:rPr lang="en-US" dirty="0" smtClean="0"/>
              <a:t>Download </a:t>
            </a:r>
            <a:r>
              <a:rPr lang="en-US" dirty="0"/>
              <a:t>a (PDF) version of the 2018 Government in the Sunshine Manual at: </a:t>
            </a:r>
            <a:r>
              <a:rPr lang="en-US" u="sng" dirty="0">
                <a:hlinkClick r:id="rId7"/>
              </a:rPr>
              <a:t>http://</a:t>
            </a:r>
            <a:r>
              <a:rPr lang="en-US" u="sng" dirty="0" smtClean="0">
                <a:hlinkClick r:id="rId7"/>
              </a:rPr>
              <a:t>www.myfloridalegal.com/sun.nsf/sunmanual</a:t>
            </a:r>
            <a:endParaRPr lang="en-US" dirty="0"/>
          </a:p>
          <a:p>
            <a:pPr>
              <a:lnSpc>
                <a:spcPct val="120000"/>
              </a:lnSpc>
              <a:spcBef>
                <a:spcPts val="0"/>
              </a:spcBef>
            </a:pPr>
            <a:r>
              <a:rPr lang="en-US" dirty="0" smtClean="0"/>
              <a:t>Consult </a:t>
            </a:r>
            <a:r>
              <a:rPr lang="en-US" u="sng" dirty="0" smtClean="0">
                <a:hlinkClick r:id="rId8"/>
              </a:rPr>
              <a:t>http://www.robertsrules.com </a:t>
            </a:r>
            <a:r>
              <a:rPr lang="en-US" dirty="0" smtClean="0"/>
              <a:t>for information on parliamentary procedure.</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26</a:t>
            </a:fld>
            <a:endParaRPr lang="en-US" dirty="0"/>
          </a:p>
        </p:txBody>
      </p:sp>
    </p:spTree>
    <p:extLst>
      <p:ext uri="{BB962C8B-B14F-4D97-AF65-F5344CB8AC3E}">
        <p14:creationId xmlns:p14="http://schemas.microsoft.com/office/powerpoint/2010/main" val="4161460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3692-02EE-F645-9135-1209B585C99C}"/>
              </a:ext>
            </a:extLst>
          </p:cNvPr>
          <p:cNvSpPr>
            <a:spLocks noGrp="1"/>
          </p:cNvSpPr>
          <p:nvPr>
            <p:ph type="ctrTitle"/>
          </p:nvPr>
        </p:nvSpPr>
        <p:spPr>
          <a:xfrm>
            <a:off x="1078523" y="1098388"/>
            <a:ext cx="10631696" cy="4394988"/>
          </a:xfrm>
        </p:spPr>
        <p:txBody>
          <a:bodyPr/>
          <a:lstStyle/>
          <a:p>
            <a:r>
              <a:rPr lang="en-US" dirty="0"/>
              <a:t>Questions?</a:t>
            </a:r>
          </a:p>
        </p:txBody>
      </p:sp>
    </p:spTree>
    <p:extLst>
      <p:ext uri="{BB962C8B-B14F-4D97-AF65-F5344CB8AC3E}">
        <p14:creationId xmlns:p14="http://schemas.microsoft.com/office/powerpoint/2010/main" val="361252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6859" y="104775"/>
            <a:ext cx="4400549" cy="1196670"/>
          </a:xfrm>
        </p:spPr>
        <p:txBody>
          <a:bodyPr anchor="t">
            <a:normAutofit/>
          </a:bodyPr>
          <a:lstStyle/>
          <a:p>
            <a:pPr algn="ctr"/>
            <a:r>
              <a:rPr lang="en-US" sz="3200" dirty="0">
                <a:solidFill>
                  <a:schemeClr val="bg1"/>
                </a:solidFill>
              </a:rPr>
              <a:t>What is a SAC? </a:t>
            </a:r>
          </a:p>
        </p:txBody>
      </p:sp>
      <p:sp>
        <p:nvSpPr>
          <p:cNvPr id="4" name="Text Placeholder 3"/>
          <p:cNvSpPr>
            <a:spLocks noGrp="1"/>
          </p:cNvSpPr>
          <p:nvPr>
            <p:ph type="body" sz="half" idx="2"/>
          </p:nvPr>
        </p:nvSpPr>
        <p:spPr>
          <a:xfrm>
            <a:off x="7756859" y="771525"/>
            <a:ext cx="4311316" cy="5133975"/>
          </a:xfrm>
        </p:spPr>
        <p:txBody>
          <a:bodyPr>
            <a:normAutofit/>
          </a:bodyPr>
          <a:lstStyle/>
          <a:p>
            <a:pPr algn="ctr"/>
            <a:r>
              <a:rPr lang="en-US" sz="2400" dirty="0"/>
              <a:t>The purpose of the School Advisory Council (SAC) is to serve as a resource for the school principal and SAC Chair.</a:t>
            </a:r>
          </a:p>
          <a:p>
            <a:pPr algn="ctr"/>
            <a:r>
              <a:rPr lang="en-US" sz="2400" dirty="0"/>
              <a:t>The SAC’s primary role is to assist in the preparation and evaluation of the school improvement plan for the current year</a:t>
            </a:r>
            <a:r>
              <a:rPr lang="en-US" sz="2400" dirty="0" smtClean="0"/>
              <a:t>.</a:t>
            </a:r>
          </a:p>
        </p:txBody>
      </p:sp>
      <p:sp>
        <p:nvSpPr>
          <p:cNvPr id="5" name="Slide Number Placeholder 4"/>
          <p:cNvSpPr>
            <a:spLocks noGrp="1"/>
          </p:cNvSpPr>
          <p:nvPr>
            <p:ph type="sldNum" sz="quarter" idx="12"/>
          </p:nvPr>
        </p:nvSpPr>
        <p:spPr/>
        <p:txBody>
          <a:bodyPr/>
          <a:lstStyle/>
          <a:p>
            <a:fld id="{71766878-3199-4EAB-94E7-2D6D11070E14}" type="slidenum">
              <a:rPr lang="en-US" smtClean="0"/>
              <a:t>3</a:t>
            </a:fld>
            <a:endParaRPr lang="en-US" dirty="0"/>
          </a:p>
        </p:txBody>
      </p:sp>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l="19362" r="19362"/>
          <a:stretch>
            <a:fillRect/>
          </a:stretch>
        </p:blipFill>
        <p:spPr/>
      </p:pic>
      <p:sp>
        <p:nvSpPr>
          <p:cNvPr id="2" name="Rectangle 1"/>
          <p:cNvSpPr/>
          <p:nvPr/>
        </p:nvSpPr>
        <p:spPr>
          <a:xfrm>
            <a:off x="7639049" y="6488667"/>
            <a:ext cx="4552951" cy="3693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39049" y="6488667"/>
            <a:ext cx="5243853" cy="369332"/>
          </a:xfrm>
          <a:prstGeom prst="rect">
            <a:avLst/>
          </a:prstGeom>
          <a:noFill/>
        </p:spPr>
        <p:txBody>
          <a:bodyPr wrap="square" rtlCol="0">
            <a:spAutoFit/>
          </a:bodyPr>
          <a:lstStyle/>
          <a:p>
            <a:r>
              <a:rPr lang="en-US" dirty="0" smtClean="0">
                <a:solidFill>
                  <a:srgbClr val="FFC000"/>
                </a:solidFill>
              </a:rPr>
              <a:t>Link: </a:t>
            </a:r>
            <a:r>
              <a:rPr lang="en-US" dirty="0" smtClean="0">
                <a:solidFill>
                  <a:srgbClr val="FFC000"/>
                </a:solidFill>
                <a:hlinkClick r:id="rId4"/>
              </a:rPr>
              <a:t>(Fla</a:t>
            </a:r>
            <a:r>
              <a:rPr lang="en-US" dirty="0">
                <a:solidFill>
                  <a:srgbClr val="FFC000"/>
                </a:solidFill>
                <a:hlinkClick r:id="rId4"/>
              </a:rPr>
              <a:t>. Stat. § 1001.452(2), 2018)</a:t>
            </a:r>
            <a:endParaRPr lang="en-US" sz="1600" dirty="0">
              <a:solidFill>
                <a:srgbClr val="FFC000"/>
              </a:solidFill>
            </a:endParaRPr>
          </a:p>
        </p:txBody>
      </p:sp>
    </p:spTree>
    <p:extLst>
      <p:ext uri="{BB962C8B-B14F-4D97-AF65-F5344CB8AC3E}">
        <p14:creationId xmlns:p14="http://schemas.microsoft.com/office/powerpoint/2010/main" val="415339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618392" cy="4064627"/>
          </a:xfrm>
        </p:spPr>
        <p:txBody>
          <a:bodyPr/>
          <a:lstStyle/>
          <a:p>
            <a:r>
              <a:rPr lang="en-US" spc="-150" dirty="0"/>
              <a:t>SAC Bylaws</a:t>
            </a:r>
          </a:p>
        </p:txBody>
      </p:sp>
      <p:sp>
        <p:nvSpPr>
          <p:cNvPr id="4" name="Slide Number Placeholder 3"/>
          <p:cNvSpPr>
            <a:spLocks noGrp="1"/>
          </p:cNvSpPr>
          <p:nvPr>
            <p:ph type="sldNum" sz="quarter" idx="12"/>
          </p:nvPr>
        </p:nvSpPr>
        <p:spPr/>
        <p:txBody>
          <a:bodyPr/>
          <a:lstStyle/>
          <a:p>
            <a:fld id="{71766878-3199-4EAB-94E7-2D6D11070E14}" type="slidenum">
              <a:rPr lang="en-US" smtClean="0"/>
              <a:pPr/>
              <a:t>4</a:t>
            </a:fld>
            <a:endParaRPr lang="en-US" dirty="0"/>
          </a:p>
        </p:txBody>
      </p:sp>
    </p:spTree>
    <p:extLst>
      <p:ext uri="{BB962C8B-B14F-4D97-AF65-F5344CB8AC3E}">
        <p14:creationId xmlns:p14="http://schemas.microsoft.com/office/powerpoint/2010/main" val="198667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378" y="134734"/>
            <a:ext cx="10178322" cy="1036841"/>
          </a:xfrm>
        </p:spPr>
        <p:txBody>
          <a:bodyPr>
            <a:normAutofit/>
          </a:bodyPr>
          <a:lstStyle/>
          <a:p>
            <a:r>
              <a:rPr lang="en-US" dirty="0"/>
              <a:t>SAC Bylaws </a:t>
            </a:r>
          </a:p>
        </p:txBody>
      </p:sp>
      <p:sp>
        <p:nvSpPr>
          <p:cNvPr id="3" name="Content Placeholder 2"/>
          <p:cNvSpPr>
            <a:spLocks noGrp="1"/>
          </p:cNvSpPr>
          <p:nvPr>
            <p:ph idx="1"/>
          </p:nvPr>
        </p:nvSpPr>
        <p:spPr>
          <a:xfrm>
            <a:off x="1057275" y="814812"/>
            <a:ext cx="10838978" cy="6043188"/>
          </a:xfrm>
        </p:spPr>
        <p:txBody>
          <a:bodyPr>
            <a:normAutofit fontScale="85000" lnSpcReduction="20000"/>
          </a:bodyPr>
          <a:lstStyle/>
          <a:p>
            <a:pPr>
              <a:lnSpc>
                <a:spcPct val="120000"/>
              </a:lnSpc>
              <a:spcBef>
                <a:spcPts val="0"/>
              </a:spcBef>
              <a:spcAft>
                <a:spcPts val="1200"/>
              </a:spcAft>
            </a:pPr>
            <a:r>
              <a:rPr lang="en-US" sz="2800" dirty="0"/>
              <a:t>Bylaws are a set of required operating rules </a:t>
            </a:r>
            <a:r>
              <a:rPr lang="en-US" sz="2800" dirty="0" smtClean="0"/>
              <a:t>that </a:t>
            </a:r>
            <a:r>
              <a:rPr lang="en-US" sz="2800" dirty="0"/>
              <a:t>govern the </a:t>
            </a:r>
            <a:r>
              <a:rPr lang="en-US" sz="2800" dirty="0" smtClean="0"/>
              <a:t>SAC.</a:t>
            </a:r>
          </a:p>
          <a:p>
            <a:pPr>
              <a:lnSpc>
                <a:spcPct val="120000"/>
              </a:lnSpc>
              <a:spcBef>
                <a:spcPts val="0"/>
              </a:spcBef>
              <a:spcAft>
                <a:spcPts val="1200"/>
              </a:spcAft>
            </a:pPr>
            <a:r>
              <a:rPr lang="en-US" sz="2800" dirty="0" smtClean="0"/>
              <a:t>Florida </a:t>
            </a:r>
            <a:r>
              <a:rPr lang="en-US" sz="2800" dirty="0"/>
              <a:t>Statutes (2018) states each school advisory council shall adopt bylaws establishing procedures for: </a:t>
            </a:r>
            <a:endParaRPr lang="en-US" sz="2800" dirty="0" smtClean="0"/>
          </a:p>
          <a:p>
            <a:pPr marL="800100" lvl="1" indent="-342900">
              <a:lnSpc>
                <a:spcPct val="120000"/>
              </a:lnSpc>
              <a:spcBef>
                <a:spcPts val="0"/>
              </a:spcBef>
              <a:spcAft>
                <a:spcPts val="1200"/>
              </a:spcAft>
              <a:buFont typeface="+mj-lt"/>
              <a:buAutoNum type="arabicPeriod"/>
            </a:pPr>
            <a:r>
              <a:rPr lang="en-US" sz="2400" dirty="0" smtClean="0"/>
              <a:t>Requiring </a:t>
            </a:r>
            <a:r>
              <a:rPr lang="en-US" sz="2400" dirty="0"/>
              <a:t>a quorum to be present before a vote may be taken by the school advisory council. A majority of membership of the council constitutes a quorum.</a:t>
            </a:r>
            <a:endParaRPr lang="en-US" sz="1600" dirty="0"/>
          </a:p>
          <a:p>
            <a:pPr marL="800100" lvl="1" indent="-342900">
              <a:lnSpc>
                <a:spcPct val="120000"/>
              </a:lnSpc>
              <a:spcBef>
                <a:spcPts val="0"/>
              </a:spcBef>
              <a:spcAft>
                <a:spcPts val="1200"/>
              </a:spcAft>
              <a:buFont typeface="+mj-lt"/>
              <a:buAutoNum type="arabicPeriod"/>
            </a:pPr>
            <a:r>
              <a:rPr lang="en-US" sz="2400" dirty="0"/>
              <a:t>Requiring at least 3 days’ advance notice in writing to all members of the school advisory council of any matter that is scheduled to come before the council for a vote.</a:t>
            </a:r>
            <a:endParaRPr lang="en-US" sz="1600" dirty="0"/>
          </a:p>
          <a:p>
            <a:pPr marL="800100" lvl="1" indent="-342900">
              <a:lnSpc>
                <a:spcPct val="120000"/>
              </a:lnSpc>
              <a:spcBef>
                <a:spcPts val="0"/>
              </a:spcBef>
              <a:spcAft>
                <a:spcPts val="1200"/>
              </a:spcAft>
              <a:buFont typeface="+mj-lt"/>
              <a:buAutoNum type="arabicPeriod"/>
            </a:pPr>
            <a:r>
              <a:rPr lang="en-US" sz="2400" dirty="0"/>
              <a:t>Scheduling meetings when parents, students, teachers, businesspersons, and members of the community can attend.</a:t>
            </a:r>
            <a:endParaRPr lang="en-US" sz="1600" dirty="0"/>
          </a:p>
          <a:p>
            <a:pPr marL="800100" lvl="1" indent="-342900">
              <a:lnSpc>
                <a:spcPct val="120000"/>
              </a:lnSpc>
              <a:spcBef>
                <a:spcPts val="0"/>
              </a:spcBef>
              <a:spcAft>
                <a:spcPts val="1200"/>
              </a:spcAft>
              <a:buFont typeface="+mj-lt"/>
              <a:buAutoNum type="arabicPeriod"/>
            </a:pPr>
            <a:r>
              <a:rPr lang="en-US" sz="2400" dirty="0"/>
              <a:t>Replacing any member who has two unexcused consecutive absences from a school advisory council meeting that is noticed according to the procedures in the bylaws.</a:t>
            </a:r>
            <a:endParaRPr lang="en-US" sz="1600" dirty="0"/>
          </a:p>
          <a:p>
            <a:pPr marL="800100" lvl="1" indent="-342900">
              <a:lnSpc>
                <a:spcPct val="120000"/>
              </a:lnSpc>
              <a:spcBef>
                <a:spcPts val="0"/>
              </a:spcBef>
              <a:spcAft>
                <a:spcPts val="1200"/>
              </a:spcAft>
              <a:buFont typeface="+mj-lt"/>
              <a:buAutoNum type="arabicPeriod"/>
            </a:pPr>
            <a:r>
              <a:rPr lang="en-US" sz="2400" dirty="0"/>
              <a:t>Recording minutes of meetings (see Appendix B for Template - School Advisory Council Handbook</a:t>
            </a:r>
            <a:r>
              <a:rPr lang="en-US" sz="2400" dirty="0" smtClean="0"/>
              <a:t>).</a:t>
            </a:r>
            <a:endParaRPr lang="en-US" sz="2800" dirty="0"/>
          </a:p>
          <a:p>
            <a:pPr>
              <a:lnSpc>
                <a:spcPct val="120000"/>
              </a:lnSpc>
              <a:spcBef>
                <a:spcPts val="0"/>
              </a:spcBef>
            </a:pPr>
            <a:r>
              <a:rPr lang="en-US" sz="2800" dirty="0" smtClean="0"/>
              <a:t>See </a:t>
            </a:r>
            <a:r>
              <a:rPr lang="en-US" sz="2800" dirty="0"/>
              <a:t>Appendix </a:t>
            </a:r>
            <a:r>
              <a:rPr lang="en-US" sz="2800" dirty="0" smtClean="0"/>
              <a:t>C </a:t>
            </a:r>
            <a:r>
              <a:rPr lang="en-US" sz="2800" dirty="0"/>
              <a:t>for </a:t>
            </a:r>
            <a:r>
              <a:rPr lang="en-US" sz="2800" dirty="0" smtClean="0"/>
              <a:t>Bylaws Template in the Okeechobee School </a:t>
            </a:r>
            <a:r>
              <a:rPr lang="en-US" sz="2800" dirty="0"/>
              <a:t>Advisory Council </a:t>
            </a:r>
            <a:r>
              <a:rPr lang="en-US" sz="2800" dirty="0" smtClean="0"/>
              <a:t>Handbook.</a:t>
            </a:r>
            <a:endParaRPr lang="en-US" sz="2800" dirty="0"/>
          </a:p>
        </p:txBody>
      </p:sp>
      <p:sp>
        <p:nvSpPr>
          <p:cNvPr id="4" name="Slide Number Placeholder 3"/>
          <p:cNvSpPr>
            <a:spLocks noGrp="1"/>
          </p:cNvSpPr>
          <p:nvPr>
            <p:ph type="sldNum" sz="quarter" idx="12"/>
          </p:nvPr>
        </p:nvSpPr>
        <p:spPr/>
        <p:txBody>
          <a:bodyPr/>
          <a:lstStyle/>
          <a:p>
            <a:fld id="{71766878-3199-4EAB-94E7-2D6D11070E14}" type="slidenum">
              <a:rPr lang="en-US" smtClean="0"/>
              <a:t>5</a:t>
            </a:fld>
            <a:endParaRPr lang="en-US" dirty="0"/>
          </a:p>
        </p:txBody>
      </p:sp>
    </p:spTree>
    <p:extLst>
      <p:ext uri="{BB962C8B-B14F-4D97-AF65-F5344CB8AC3E}">
        <p14:creationId xmlns:p14="http://schemas.microsoft.com/office/powerpoint/2010/main" val="391870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618392" cy="4064627"/>
          </a:xfrm>
        </p:spPr>
        <p:txBody>
          <a:bodyPr/>
          <a:lstStyle/>
          <a:p>
            <a:r>
              <a:rPr lang="en-US" spc="-150" dirty="0"/>
              <a:t>SAC Membership</a:t>
            </a:r>
          </a:p>
        </p:txBody>
      </p:sp>
      <p:sp>
        <p:nvSpPr>
          <p:cNvPr id="4" name="Slide Number Placeholder 3"/>
          <p:cNvSpPr>
            <a:spLocks noGrp="1"/>
          </p:cNvSpPr>
          <p:nvPr>
            <p:ph type="sldNum" sz="quarter" idx="12"/>
          </p:nvPr>
        </p:nvSpPr>
        <p:spPr/>
        <p:txBody>
          <a:bodyPr/>
          <a:lstStyle/>
          <a:p>
            <a:fld id="{71766878-3199-4EAB-94E7-2D6D11070E14}" type="slidenum">
              <a:rPr lang="en-US" smtClean="0"/>
              <a:pPr/>
              <a:t>6</a:t>
            </a:fld>
            <a:endParaRPr lang="en-US" dirty="0"/>
          </a:p>
        </p:txBody>
      </p:sp>
    </p:spTree>
    <p:extLst>
      <p:ext uri="{BB962C8B-B14F-4D97-AF65-F5344CB8AC3E}">
        <p14:creationId xmlns:p14="http://schemas.microsoft.com/office/powerpoint/2010/main" val="329625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85"/>
            <a:ext cx="10515600" cy="1492132"/>
          </a:xfrm>
        </p:spPr>
        <p:txBody>
          <a:bodyPr/>
          <a:lstStyle/>
          <a:p>
            <a:r>
              <a:rPr lang="en-US" dirty="0"/>
              <a:t>Who Makes up The SAC?</a:t>
            </a:r>
          </a:p>
        </p:txBody>
      </p:sp>
      <p:sp>
        <p:nvSpPr>
          <p:cNvPr id="4" name="Content Placeholder 3"/>
          <p:cNvSpPr>
            <a:spLocks noGrp="1"/>
          </p:cNvSpPr>
          <p:nvPr>
            <p:ph idx="1"/>
          </p:nvPr>
        </p:nvSpPr>
        <p:spPr>
          <a:xfrm>
            <a:off x="914400" y="1128451"/>
            <a:ext cx="10706100" cy="5561909"/>
          </a:xfrm>
        </p:spPr>
        <p:txBody>
          <a:bodyPr>
            <a:normAutofit/>
          </a:bodyPr>
          <a:lstStyle/>
          <a:p>
            <a:pPr>
              <a:lnSpc>
                <a:spcPct val="100000"/>
              </a:lnSpc>
            </a:pPr>
            <a:r>
              <a:rPr lang="en-US" sz="2400" dirty="0"/>
              <a:t>The SAC membership must be representative of the ethnic, racial, and economic community served by the school.</a:t>
            </a:r>
          </a:p>
          <a:p>
            <a:pPr>
              <a:lnSpc>
                <a:spcPct val="100000"/>
              </a:lnSpc>
            </a:pPr>
            <a:r>
              <a:rPr lang="en-US" sz="2400" dirty="0"/>
              <a:t>The majority (at least 51 percent) of SAC members must be non-school district employees.</a:t>
            </a:r>
          </a:p>
          <a:p>
            <a:pPr>
              <a:lnSpc>
                <a:spcPct val="100000"/>
              </a:lnSpc>
            </a:pPr>
            <a:r>
              <a:rPr lang="en-US" sz="2400" dirty="0"/>
              <a:t>Each advisory council is required to be composed of the principal and an appropriately balanced number of teachers, education support employees, students (only required for career centers and high schools), parents, and other business and community citizens.</a:t>
            </a:r>
          </a:p>
          <a:p>
            <a:pPr>
              <a:lnSpc>
                <a:spcPct val="100000"/>
              </a:lnSpc>
            </a:pPr>
            <a:r>
              <a:rPr lang="en-US" sz="2400" dirty="0"/>
              <a:t>SAC members are elected from their peer groups: </a:t>
            </a:r>
          </a:p>
          <a:p>
            <a:pPr lvl="1">
              <a:lnSpc>
                <a:spcPct val="100000"/>
              </a:lnSpc>
            </a:pPr>
            <a:r>
              <a:rPr lang="en-US" sz="2000" dirty="0"/>
              <a:t>Teachers elect teachers</a:t>
            </a:r>
          </a:p>
          <a:p>
            <a:pPr lvl="1">
              <a:lnSpc>
                <a:spcPct val="100000"/>
              </a:lnSpc>
            </a:pPr>
            <a:r>
              <a:rPr lang="en-US" sz="2000" dirty="0"/>
              <a:t>Staff elect staff</a:t>
            </a:r>
          </a:p>
          <a:p>
            <a:pPr lvl="1">
              <a:lnSpc>
                <a:spcPct val="100000"/>
              </a:lnSpc>
            </a:pPr>
            <a:r>
              <a:rPr lang="en-US" sz="2000" dirty="0"/>
              <a:t>Parents elect parents</a:t>
            </a:r>
          </a:p>
          <a:p>
            <a:pPr lvl="1">
              <a:lnSpc>
                <a:spcPct val="100000"/>
              </a:lnSpc>
            </a:pPr>
            <a:r>
              <a:rPr lang="en-US" sz="2000" dirty="0"/>
              <a:t>Students elect students </a:t>
            </a:r>
          </a:p>
          <a:p>
            <a:pPr marL="457200" lvl="1" indent="0">
              <a:lnSpc>
                <a:spcPct val="100000"/>
              </a:lnSpc>
              <a:buNone/>
            </a:pPr>
            <a:endParaRPr lang="en-US" sz="2000" dirty="0"/>
          </a:p>
        </p:txBody>
      </p:sp>
      <p:sp>
        <p:nvSpPr>
          <p:cNvPr id="7" name="Slide Number Placeholder 6"/>
          <p:cNvSpPr>
            <a:spLocks noGrp="1"/>
          </p:cNvSpPr>
          <p:nvPr>
            <p:ph type="sldNum" sz="quarter" idx="12"/>
          </p:nvPr>
        </p:nvSpPr>
        <p:spPr/>
        <p:txBody>
          <a:bodyPr/>
          <a:lstStyle/>
          <a:p>
            <a:fld id="{71766878-3199-4EAB-94E7-2D6D11070E14}" type="slidenum">
              <a:rPr lang="en-US" smtClean="0"/>
              <a:t>7</a:t>
            </a:fld>
            <a:endParaRPr lang="en-US" dirty="0"/>
          </a:p>
        </p:txBody>
      </p:sp>
      <p:sp>
        <p:nvSpPr>
          <p:cNvPr id="8" name="TextBox 7"/>
          <p:cNvSpPr txBox="1"/>
          <p:nvPr/>
        </p:nvSpPr>
        <p:spPr>
          <a:xfrm>
            <a:off x="8134350" y="6398310"/>
            <a:ext cx="4057650" cy="323165"/>
          </a:xfrm>
          <a:prstGeom prst="rect">
            <a:avLst/>
          </a:prstGeom>
          <a:noFill/>
        </p:spPr>
        <p:txBody>
          <a:bodyPr wrap="square" rtlCol="0">
            <a:spAutoFit/>
          </a:bodyPr>
          <a:lstStyle/>
          <a:p>
            <a:r>
              <a:rPr lang="en-US" sz="1500" dirty="0">
                <a:solidFill>
                  <a:schemeClr val="bg1">
                    <a:lumMod val="50000"/>
                  </a:schemeClr>
                </a:solidFill>
              </a:rPr>
              <a:t>(Fla. Stat. § 1001.452(1)(a), 2018)</a:t>
            </a:r>
          </a:p>
        </p:txBody>
      </p:sp>
    </p:spTree>
    <p:extLst>
      <p:ext uri="{BB962C8B-B14F-4D97-AF65-F5344CB8AC3E}">
        <p14:creationId xmlns:p14="http://schemas.microsoft.com/office/powerpoint/2010/main" val="356353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37C6E-1DD3-1347-ADE7-37303FA9D09E}"/>
              </a:ext>
            </a:extLst>
          </p:cNvPr>
          <p:cNvSpPr>
            <a:spLocks noGrp="1"/>
          </p:cNvSpPr>
          <p:nvPr>
            <p:ph type="title"/>
          </p:nvPr>
        </p:nvSpPr>
        <p:spPr/>
        <p:txBody>
          <a:bodyPr>
            <a:normAutofit/>
          </a:bodyPr>
          <a:lstStyle/>
          <a:p>
            <a:r>
              <a:rPr lang="en-US" sz="4800" spc="-300" dirty="0"/>
              <a:t>Additional SAC Participants </a:t>
            </a:r>
          </a:p>
        </p:txBody>
      </p:sp>
      <p:sp>
        <p:nvSpPr>
          <p:cNvPr id="6" name="Content Placeholder 5">
            <a:extLst>
              <a:ext uri="{FF2B5EF4-FFF2-40B4-BE49-F238E27FC236}">
                <a16:creationId xmlns:a16="http://schemas.microsoft.com/office/drawing/2014/main" id="{D2916A2C-B842-7A46-9802-532590C8E747}"/>
              </a:ext>
            </a:extLst>
          </p:cNvPr>
          <p:cNvSpPr>
            <a:spLocks noGrp="1"/>
          </p:cNvSpPr>
          <p:nvPr>
            <p:ph idx="1"/>
          </p:nvPr>
        </p:nvSpPr>
        <p:spPr>
          <a:xfrm>
            <a:off x="811161" y="1091381"/>
            <a:ext cx="10618839" cy="5501148"/>
          </a:xfrm>
        </p:spPr>
        <p:txBody>
          <a:bodyPr>
            <a:normAutofit/>
          </a:bodyPr>
          <a:lstStyle/>
          <a:p>
            <a:pPr lvl="1">
              <a:lnSpc>
                <a:spcPct val="100000"/>
              </a:lnSpc>
              <a:buClr>
                <a:schemeClr val="accent1">
                  <a:lumMod val="75000"/>
                </a:schemeClr>
              </a:buClr>
              <a:buFont typeface="Arial" panose="020B0604020202020204" pitchFamily="34" charset="0"/>
              <a:buChar char="•"/>
            </a:pPr>
            <a:r>
              <a:rPr lang="en-US" sz="2400" dirty="0"/>
              <a:t>Deans or assistant principals cannot be voting members of SACs, since they are in administrative roles. Only the school principal is authorized to be a voting member as an administrator </a:t>
            </a:r>
          </a:p>
          <a:p>
            <a:pPr lvl="1">
              <a:lnSpc>
                <a:spcPct val="100000"/>
              </a:lnSpc>
              <a:buClr>
                <a:schemeClr val="accent1">
                  <a:lumMod val="75000"/>
                </a:schemeClr>
              </a:buClr>
              <a:buFont typeface="Arial" panose="020B0604020202020204" pitchFamily="34" charset="0"/>
              <a:buChar char="•"/>
            </a:pPr>
            <a:r>
              <a:rPr lang="en-US" sz="2400" dirty="0"/>
              <a:t>No funds shall be released for any purpose to any school district in which one or more schools do not have an approved school improvement plan or do not comply with school advisory council membership composition requirements</a:t>
            </a:r>
          </a:p>
          <a:p>
            <a:pPr lvl="1">
              <a:lnSpc>
                <a:spcPct val="100000"/>
              </a:lnSpc>
              <a:buClr>
                <a:schemeClr val="accent1">
                  <a:lumMod val="75000"/>
                </a:schemeClr>
              </a:buClr>
              <a:buFont typeface="Arial" panose="020B0604020202020204" pitchFamily="34" charset="0"/>
              <a:buChar char="•"/>
            </a:pPr>
            <a:r>
              <a:rPr lang="en-US" sz="2400" dirty="0"/>
              <a:t>If, after elections of SAC members, it is determined that either a majority of members are school employees or that the membership is not racially or ethnically balanced, the district school board shall appoint additional members to bring the membership into compliance </a:t>
            </a:r>
          </a:p>
          <a:p>
            <a:pPr lvl="1">
              <a:lnSpc>
                <a:spcPct val="100000"/>
              </a:lnSpc>
              <a:buClr>
                <a:schemeClr val="accent1">
                  <a:lumMod val="75000"/>
                </a:schemeClr>
              </a:buClr>
              <a:buFont typeface="Arial" panose="020B0604020202020204" pitchFamily="34" charset="0"/>
              <a:buChar char="•"/>
            </a:pPr>
            <a:r>
              <a:rPr lang="en-US" sz="2400" dirty="0"/>
              <a:t>Changes to SAC membership after the rosters have been approved by the School Board shall be reflected in the SAC minutes.</a:t>
            </a:r>
          </a:p>
          <a:p>
            <a:endParaRPr lang="en-US"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71766878-3199-4EAB-94E7-2D6D11070E14}" type="slidenum">
              <a:rPr lang="en-US" smtClean="0"/>
              <a:t>8</a:t>
            </a:fld>
            <a:endParaRPr lang="en-US" dirty="0"/>
          </a:p>
        </p:txBody>
      </p:sp>
    </p:spTree>
    <p:extLst>
      <p:ext uri="{BB962C8B-B14F-4D97-AF65-F5344CB8AC3E}">
        <p14:creationId xmlns:p14="http://schemas.microsoft.com/office/powerpoint/2010/main" val="391942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85"/>
            <a:ext cx="10515600" cy="1492132"/>
          </a:xfrm>
        </p:spPr>
        <p:txBody>
          <a:bodyPr/>
          <a:lstStyle/>
          <a:p>
            <a:r>
              <a:rPr lang="en-US" dirty="0"/>
              <a:t>SAC Membership Roles</a:t>
            </a:r>
          </a:p>
        </p:txBody>
      </p:sp>
      <p:sp>
        <p:nvSpPr>
          <p:cNvPr id="4" name="Content Placeholder 3"/>
          <p:cNvSpPr>
            <a:spLocks noGrp="1"/>
          </p:cNvSpPr>
          <p:nvPr>
            <p:ph idx="1"/>
          </p:nvPr>
        </p:nvSpPr>
        <p:spPr>
          <a:xfrm>
            <a:off x="914400" y="1128451"/>
            <a:ext cx="10706100" cy="5561909"/>
          </a:xfrm>
        </p:spPr>
        <p:txBody>
          <a:bodyPr>
            <a:normAutofit/>
          </a:bodyPr>
          <a:lstStyle/>
          <a:p>
            <a:pPr>
              <a:lnSpc>
                <a:spcPct val="100000"/>
              </a:lnSpc>
            </a:pPr>
            <a:r>
              <a:rPr lang="en-US" sz="3200" dirty="0"/>
              <a:t>Attends meetings and trainings </a:t>
            </a:r>
          </a:p>
          <a:p>
            <a:pPr>
              <a:lnSpc>
                <a:spcPct val="100000"/>
              </a:lnSpc>
            </a:pPr>
            <a:r>
              <a:rPr lang="en-US" sz="3200" dirty="0"/>
              <a:t>Uses state and district goals as guiding principles </a:t>
            </a:r>
          </a:p>
          <a:p>
            <a:pPr>
              <a:lnSpc>
                <a:spcPct val="100000"/>
              </a:lnSpc>
            </a:pPr>
            <a:r>
              <a:rPr lang="en-US" sz="3200" dirty="0"/>
              <a:t>Determine and prioritize the needs of the school </a:t>
            </a:r>
          </a:p>
          <a:p>
            <a:pPr>
              <a:lnSpc>
                <a:spcPct val="100000"/>
              </a:lnSpc>
            </a:pPr>
            <a:r>
              <a:rPr lang="en-US" sz="3200" dirty="0"/>
              <a:t>Assess school data and surveys</a:t>
            </a:r>
          </a:p>
          <a:p>
            <a:pPr>
              <a:lnSpc>
                <a:spcPct val="100000"/>
              </a:lnSpc>
            </a:pPr>
            <a:r>
              <a:rPr lang="en-US" sz="3200" dirty="0"/>
              <a:t>Develop strategies for improvement </a:t>
            </a:r>
          </a:p>
          <a:p>
            <a:pPr>
              <a:lnSpc>
                <a:spcPct val="100000"/>
              </a:lnSpc>
            </a:pPr>
            <a:r>
              <a:rPr lang="en-US" sz="3200" dirty="0"/>
              <a:t>Decides how to measure results </a:t>
            </a:r>
          </a:p>
          <a:p>
            <a:pPr>
              <a:lnSpc>
                <a:spcPct val="100000"/>
              </a:lnSpc>
            </a:pPr>
            <a:r>
              <a:rPr lang="en-US" sz="3200" dirty="0"/>
              <a:t>Assists in the preparation, development, implementation and evaluation of the School Improvement Plan (SIP).</a:t>
            </a:r>
          </a:p>
        </p:txBody>
      </p:sp>
      <p:sp>
        <p:nvSpPr>
          <p:cNvPr id="7" name="Slide Number Placeholder 6"/>
          <p:cNvSpPr>
            <a:spLocks noGrp="1"/>
          </p:cNvSpPr>
          <p:nvPr>
            <p:ph type="sldNum" sz="quarter" idx="12"/>
          </p:nvPr>
        </p:nvSpPr>
        <p:spPr/>
        <p:txBody>
          <a:bodyPr/>
          <a:lstStyle/>
          <a:p>
            <a:fld id="{71766878-3199-4EAB-94E7-2D6D11070E14}" type="slidenum">
              <a:rPr lang="en-US" smtClean="0"/>
              <a:t>9</a:t>
            </a:fld>
            <a:endParaRPr lang="en-US" dirty="0"/>
          </a:p>
        </p:txBody>
      </p:sp>
      <p:sp>
        <p:nvSpPr>
          <p:cNvPr id="8" name="TextBox 7"/>
          <p:cNvSpPr txBox="1"/>
          <p:nvPr/>
        </p:nvSpPr>
        <p:spPr>
          <a:xfrm>
            <a:off x="8134350" y="6398310"/>
            <a:ext cx="4057650" cy="323165"/>
          </a:xfrm>
          <a:prstGeom prst="rect">
            <a:avLst/>
          </a:prstGeom>
          <a:noFill/>
        </p:spPr>
        <p:txBody>
          <a:bodyPr wrap="square" rtlCol="0">
            <a:spAutoFit/>
          </a:bodyPr>
          <a:lstStyle/>
          <a:p>
            <a:r>
              <a:rPr lang="en-US" sz="1500" dirty="0">
                <a:solidFill>
                  <a:schemeClr val="bg1">
                    <a:lumMod val="50000"/>
                  </a:schemeClr>
                </a:solidFill>
              </a:rPr>
              <a:t>(Fla. Stat. § 1001.452(1)(a), 2018)</a:t>
            </a:r>
          </a:p>
        </p:txBody>
      </p:sp>
    </p:spTree>
    <p:extLst>
      <p:ext uri="{BB962C8B-B14F-4D97-AF65-F5344CB8AC3E}">
        <p14:creationId xmlns:p14="http://schemas.microsoft.com/office/powerpoint/2010/main" val="3607652201"/>
      </p:ext>
    </p:extLst>
  </p:cSld>
  <p:clrMapOvr>
    <a:masterClrMapping/>
  </p:clrMapOvr>
</p:sld>
</file>

<file path=ppt/theme/theme1.xml><?xml version="1.0" encoding="utf-8"?>
<a:theme xmlns:a="http://schemas.openxmlformats.org/drawingml/2006/main" name="Badg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440</TotalTime>
  <Words>1957</Words>
  <Application>Microsoft Office PowerPoint</Application>
  <PresentationFormat>Widescreen</PresentationFormat>
  <Paragraphs>212</Paragraphs>
  <Slides>27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Calibri</vt:lpstr>
      <vt:lpstr>Gill Sans MT</vt:lpstr>
      <vt:lpstr>Badge</vt:lpstr>
      <vt:lpstr> School Advisory Council</vt:lpstr>
      <vt:lpstr>Today’s Agenda</vt:lpstr>
      <vt:lpstr>What is a SAC? </vt:lpstr>
      <vt:lpstr>SAC Bylaws</vt:lpstr>
      <vt:lpstr>SAC Bylaws </vt:lpstr>
      <vt:lpstr>SAC Membership</vt:lpstr>
      <vt:lpstr>Who Makes up The SAC?</vt:lpstr>
      <vt:lpstr>Additional SAC Participants </vt:lpstr>
      <vt:lpstr>SAC Membership Roles</vt:lpstr>
      <vt:lpstr>SAC Meetings </vt:lpstr>
      <vt:lpstr>SAC Meeting Requirements</vt:lpstr>
      <vt:lpstr>SAC Minutes</vt:lpstr>
      <vt:lpstr>Sunshine Law</vt:lpstr>
      <vt:lpstr>Voting Procedures</vt:lpstr>
      <vt:lpstr>SAC Record Keeping </vt:lpstr>
      <vt:lpstr>Summary </vt:lpstr>
      <vt:lpstr>SAC  Duties</vt:lpstr>
      <vt:lpstr>What are the Duties of the SAC? </vt:lpstr>
      <vt:lpstr>SAC Duties</vt:lpstr>
      <vt:lpstr>SAC Membership Duties</vt:lpstr>
      <vt:lpstr>Assists in the preparation of the School Improvement Plan</vt:lpstr>
      <vt:lpstr>School Improvement Plans</vt:lpstr>
      <vt:lpstr>School Improvement Funds</vt:lpstr>
      <vt:lpstr>PowerPoint Presentation</vt:lpstr>
      <vt:lpstr>School Recognition Funds</vt:lpstr>
      <vt:lpstr>Sources of Information </vt:lpstr>
      <vt:lpstr>Questions?</vt:lpstr>
    </vt:vector>
  </TitlesOfParts>
  <Company>OCSB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Okeechobee County  School Advisory Council</dc:title>
  <dc:creator>STANLEY, BRITANI</dc:creator>
  <cp:keywords>SAC;SAC Presentation</cp:keywords>
  <cp:lastModifiedBy>STANLEY, BRITANI</cp:lastModifiedBy>
  <cp:revision>31</cp:revision>
  <dcterms:created xsi:type="dcterms:W3CDTF">2019-02-13T18:50:51Z</dcterms:created>
  <dcterms:modified xsi:type="dcterms:W3CDTF">2019-03-29T20:41:46Z</dcterms:modified>
</cp:coreProperties>
</file>